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ter Oleksik"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7" d="100"/>
          <a:sy n="127" d="100"/>
        </p:scale>
        <p:origin x="-528"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0-23T16:13:10.775" idx="1">
    <p:pos x="6000" y="0"/>
    <p:text>I'll end it around here or another slide that basically describes the problem we face and you can pick it up with the analysis of DPX and how we're trying to solve the problem. Sound good?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577270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www.digitalpreservation.gov/formats/fdd/fdd000001.shtml?loclr=blogsi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54afd3078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54afd307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4d7c0a74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4d7c0a74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54afd3078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54afd307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54afd3078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54afd307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54afd307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54afd307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528ce5c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528ce5c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528ce5cd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528ce5c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54afd3078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54afd307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54afd3078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54afd307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54afd3078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54afd3078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54afd3078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54afd307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54afd3078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54afd3078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54afd3078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54afd3078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528ce5cd6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528ce5cd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It’s clear that at MoMA, we are struggling with the difficulty of managing a massive quantity of DPX files that are coming into the collection. Similarly, we are faced with the challenges of capturing the key decision making processes of film preservation projects undertaken by MoMA’s film department.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key decisions we would want to capture would include metadata about the person or persons involved in a particular preservation project, an ownership statement, creation date, fixity, metadata about the original film element (gauge, color system, audio, generation, etc). This research and developing a capacity for embedding metadata into our film preservation file deliverables would in turn help us (since we are working on two separate departments within a large cultural institution) bridge a knowledge gap with vendors and film/conservation departments.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An additional impetus for diving head on into this research was that we wanted to develop a workflow and methodology for condition assessing and documenting DPX sequences coming out of film preservation projects.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00"/>
                </a:highlight>
              </a:rPr>
              <a:t>Our traditional ingest workflow was designed around single file intake, thus to handle the massive quantity of files in a strategy to disk image drives containing multiple DPX projects was devised.</a:t>
            </a: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528ce5cd6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528ce5cd6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We also saw/thought that there is a lack of consensus (hence the name of this conference) amongst the field in terms of handling and/or preservation of DPX materials.The unknowns of DPX sustainability as a file format (though widely used, perhaps not as self descriptive as other formats) added another blind spot which propelled our research.</a:t>
            </a:r>
            <a:endParaRPr/>
          </a:p>
          <a:p>
            <a:pPr marL="0" lvl="0" indent="0" algn="l" rtl="0">
              <a:lnSpc>
                <a:spcPct val="115000"/>
              </a:lnSpc>
              <a:spcBef>
                <a:spcPts val="0"/>
              </a:spcBef>
              <a:spcAft>
                <a:spcPts val="0"/>
              </a:spcAft>
              <a:buClr>
                <a:schemeClr val="dk1"/>
              </a:buClr>
              <a:buSzPts val="1100"/>
              <a:buFont typeface="Arial"/>
              <a:buNone/>
            </a:pPr>
            <a:r>
              <a:rPr lang="en"/>
              <a:t>A crucial aspect, considering our collection’s size, was determining what to keep and why? Since a single film preservation project is likely to produce a variety of deliverables in multiple file types with diverse classifications associated to them.</a:t>
            </a:r>
            <a:endParaRPr/>
          </a:p>
          <a:p>
            <a:pPr marL="0" lvl="0" indent="0" algn="l" rtl="0">
              <a:lnSpc>
                <a:spcPct val="115000"/>
              </a:lnSpc>
              <a:spcBef>
                <a:spcPts val="0"/>
              </a:spcBef>
              <a:spcAft>
                <a:spcPts val="0"/>
              </a:spcAft>
              <a:buClr>
                <a:schemeClr val="dk1"/>
              </a:buClr>
              <a:buSzPts val="1100"/>
              <a:buFont typeface="Arial"/>
              <a:buNone/>
            </a:pPr>
            <a:r>
              <a:rPr lang="en"/>
              <a:t>We found ourselves asking; should we keep RAW un-color corrected scans for future use?</a:t>
            </a:r>
            <a:endParaRPr/>
          </a:p>
          <a:p>
            <a:pPr marL="0" lvl="0" indent="0" algn="l" rtl="0">
              <a:lnSpc>
                <a:spcPct val="115000"/>
              </a:lnSpc>
              <a:spcBef>
                <a:spcPts val="0"/>
              </a:spcBef>
              <a:spcAft>
                <a:spcPts val="0"/>
              </a:spcAft>
              <a:buClr>
                <a:schemeClr val="dk1"/>
              </a:buClr>
              <a:buSzPts val="1100"/>
              <a:buFont typeface="Arial"/>
              <a:buNone/>
            </a:pPr>
            <a:r>
              <a:rPr lang="en"/>
              <a:t>What can we do without and how can we trim our storage usage?</a:t>
            </a:r>
            <a:endParaRPr/>
          </a:p>
          <a:p>
            <a:pPr marL="0" lvl="0" indent="0" algn="l" rtl="0">
              <a:lnSpc>
                <a:spcPct val="115000"/>
              </a:lnSpc>
              <a:spcBef>
                <a:spcPts val="0"/>
              </a:spcBef>
              <a:spcAft>
                <a:spcPts val="0"/>
              </a:spcAft>
              <a:buClr>
                <a:schemeClr val="dk1"/>
              </a:buClr>
              <a:buSzPts val="1100"/>
              <a:buFont typeface="Arial"/>
              <a:buNone/>
            </a:pPr>
            <a:r>
              <a:rPr lang="en"/>
              <a:t> </a:t>
            </a: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528ce5cd6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528ce5cd6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Before tackling all of our hopes and dreams, we needed to delve into big wide open of the DPX format.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wanted to know How it is supposed to be rendered and played back?</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What characterization methods exists, which metadata extraction tools peers are using and how others are working with large quantities of DPX files.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So, we know that DPX (Digital Picture Exchange) is a SMPTE standard, for a “pixel based raster file format intended for very high quality moving image content with attributes defined in a binary file header.” </a:t>
            </a:r>
            <a:r>
              <a:rPr lang="en">
                <a:solidFill>
                  <a:schemeClr val="dk1"/>
                </a:solidFill>
                <a:highlight>
                  <a:srgbClr val="FFFFFF"/>
                </a:highlight>
              </a:rPr>
              <a:t>The DPX file format was derived from the Kodak Cineon to “support the transfer of uncompressed images between telecine machines”, currently there are two versions of DPX files v1 and v2, </a:t>
            </a:r>
            <a:r>
              <a:rPr lang="en" sz="1200">
                <a:solidFill>
                  <a:schemeClr val="dk1"/>
                </a:solidFill>
                <a:highlight>
                  <a:srgbClr val="FFFFFF"/>
                </a:highlight>
              </a:rPr>
              <a:t>the content differences between DPX v.1 (SMPTE 268M-1994) and DPX v.2 (SMPTE 268M-2003) specifications are, in summary, updating references to other SMPTE standards and assigning previously reserved file space for specific purposes. </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Each DPX file represents a single image or frame in a sequence of a motion picture or video data stream. As a structured raster image format, DPX is intended to carry only picture or imagery data, with corresponding sound carried in a separate format, typically the</a:t>
            </a:r>
            <a:r>
              <a:rPr lang="en">
                <a:solidFill>
                  <a:schemeClr val="dk1"/>
                </a:solidFill>
                <a:highlight>
                  <a:srgbClr val="FFFFFF"/>
                </a:highlight>
                <a:uFill>
                  <a:noFill/>
                </a:uFill>
                <a:hlinkClick r:id="rId3"/>
              </a:rPr>
              <a:t> </a:t>
            </a:r>
            <a:r>
              <a:rPr lang="en" u="sng">
                <a:solidFill>
                  <a:schemeClr val="hlink"/>
                </a:solidFill>
                <a:highlight>
                  <a:srgbClr val="FFFFFF"/>
                </a:highlight>
                <a:hlinkClick r:id="rId3"/>
              </a:rPr>
              <a:t>WAVE</a:t>
            </a:r>
            <a:r>
              <a:rPr lang="en">
                <a:solidFill>
                  <a:schemeClr val="dk1"/>
                </a:solidFill>
                <a:highlight>
                  <a:srgbClr val="FFFFFF"/>
                </a:highlight>
              </a:rPr>
              <a:t> format.</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Adoption by larger organizations in the international archival community, including the US National Archives, UCLA Library and Library and Archives Canada. • Wide range of motion picture film scanners support output to DPX.</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CON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DPX files do not playback in the traditional sense, as each frame of film in a reel is captured to an individual DPX file. Applications must support the playback of file sequences to mount and display DPX files. • File storage bandwidth requirements are extremely high for the realtime playback of uncompressed, high resolution DPX sequences. Long term storage capacity requirements are also challenging due to the large sequence sizes eclipsing 4TB per hour at 4K resolutions.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528ce5cd6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528ce5cd6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reason we wanted to do this was because we wanted to re-establish and refine our internal procedures and workflows within and across departments (film/cons) in order to capture, assess and ingest material in an efficient, responsible manner. We also want to understand the significant properties of DPX as it relates to media conservation and develop strategies to document the process history and decision making, ideally, within the files themselves or alternatively as a sidecar file.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4d7c0a74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4d7c0a74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 how did we do this? </a:t>
            </a:r>
            <a:endParaRPr/>
          </a:p>
          <a:p>
            <a:pPr marL="0" lvl="0" indent="0" algn="l" rtl="0">
              <a:spcBef>
                <a:spcPts val="0"/>
              </a:spcBef>
              <a:spcAft>
                <a:spcPts val="0"/>
              </a:spcAft>
              <a:buClr>
                <a:schemeClr val="dk1"/>
              </a:buClr>
              <a:buSzPts val="1100"/>
              <a:buFont typeface="Arial"/>
              <a:buNone/>
            </a:pPr>
            <a:r>
              <a:rPr lang="en"/>
              <a:t>My lovely fellow fellow colleague, Flaminia Fortunato and I compiled a list of metadata readers and analysis tools that we wanted to play with; Mediainfo, exiftool, imagemagick, dpx analytics, etc and dumped the output of these tools onto a spreadsheet for comparison. We reviewed the FAGDI guidelines, specially the strongly recommended fields section.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We used a small sample of files in 2k resolution 10-bit files coming in from 8mm, &amp; 16mm, film sources in color and black and white.</a:t>
            </a:r>
            <a:endParaRPr/>
          </a:p>
          <a:p>
            <a:pPr marL="0" lvl="0" indent="0" algn="l" rtl="0">
              <a:spcBef>
                <a:spcPts val="0"/>
              </a:spcBef>
              <a:spcAft>
                <a:spcPts val="0"/>
              </a:spcAft>
              <a:buClr>
                <a:schemeClr val="dk1"/>
              </a:buClr>
              <a:buSzPts val="1100"/>
              <a:buFont typeface="Arial"/>
              <a:buNone/>
            </a:pPr>
            <a:r>
              <a:rPr lang="en"/>
              <a:t>We then looked at how the tools were expressing metadata values, in some instances, terminology would change from one tool to the next.</a:t>
            </a: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Clr>
                <a:schemeClr val="dk1"/>
              </a:buClr>
              <a:buSzPts val="1100"/>
              <a:buFont typeface="Arial"/>
              <a:buNone/>
            </a:pPr>
            <a:r>
              <a:rPr lang="en"/>
              <a:t>So far, we have not yet encountered a lot of differing values from the tools we looked into. We found that MediaInfo’s trace report was satisfactory, due to some sponsored development work which allowed MediaInfo to read, parse and output DPX metadata into an XML file. In our archivematica workflow, this xml file would be ported into a METS XML file that would live with the work’s AIP.</a:t>
            </a:r>
            <a:endParaRPr/>
          </a:p>
          <a:p>
            <a:pPr marL="0" lvl="0" indent="0" algn="l" rtl="0">
              <a:spcBef>
                <a:spcPts val="0"/>
              </a:spcBef>
              <a:spcAft>
                <a:spcPts val="0"/>
              </a:spcAft>
              <a:buClr>
                <a:schemeClr val="dk1"/>
              </a:buClr>
              <a:buSzPts val="1100"/>
              <a:buFont typeface="Arial"/>
              <a:buNone/>
            </a:pPr>
            <a:r>
              <a:rPr lang="en"/>
              <a:t> </a:t>
            </a:r>
            <a:endParaRPr/>
          </a:p>
          <a:p>
            <a:pPr marL="0" lvl="0" indent="0" algn="l" rtl="0">
              <a:lnSpc>
                <a:spcPct val="115000"/>
              </a:lnSpc>
              <a:spcBef>
                <a:spcPts val="0"/>
              </a:spcBef>
              <a:spcAft>
                <a:spcPts val="0"/>
              </a:spcAft>
              <a:buClr>
                <a:schemeClr val="dk1"/>
              </a:buClr>
              <a:buSzPts val="1100"/>
              <a:buFont typeface="Arial"/>
              <a:buNone/>
            </a:pPr>
            <a:r>
              <a:rPr lang="en"/>
              <a:t>Even though DPX is a ‘standard’ it is not one which is properly adhered to. The file header is able to record a large amount of information about each DPX file, but much of this is either not used properly by the application writing the DPX file, or not used at all.</a:t>
            </a:r>
            <a:endParaRPr/>
          </a:p>
          <a:p>
            <a:pPr marL="0" lvl="0" indent="0" algn="l" rtl="0">
              <a:lnSpc>
                <a:spcPct val="115000"/>
              </a:lnSpc>
              <a:spcBef>
                <a:spcPts val="0"/>
              </a:spcBef>
              <a:spcAft>
                <a:spcPts val="0"/>
              </a:spcAft>
              <a:buClr>
                <a:schemeClr val="dk1"/>
              </a:buClr>
              <a:buSzPts val="1100"/>
              <a:buFont typeface="Arial"/>
              <a:buNone/>
            </a:pPr>
            <a:r>
              <a:rPr lang="en"/>
              <a:t> </a:t>
            </a:r>
            <a:endParaRPr/>
          </a:p>
          <a:p>
            <a:pPr marL="0" lvl="0" indent="0" algn="l" rtl="0">
              <a:lnSpc>
                <a:spcPct val="115000"/>
              </a:lnSpc>
              <a:spcBef>
                <a:spcPts val="0"/>
              </a:spcBef>
              <a:spcAft>
                <a:spcPts val="0"/>
              </a:spcAft>
              <a:buClr>
                <a:schemeClr val="dk1"/>
              </a:buClr>
              <a:buSzPts val="1100"/>
              <a:buFont typeface="Arial"/>
              <a:buNone/>
            </a:pPr>
            <a:r>
              <a:rPr lang="en"/>
              <a:t>From our reading and research, we found that the file header field which records the color space of the DPX (log, linear, CCIR 709 etc) 3 is frequently incorrect, which can mean that systems which rely on this information for display or transcoding may have problems (see next point).</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4d7c0a74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4d7c0a7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eventually led to us researching playback software for DPX for our condition assessment procedures (ffplay, resolve, premiere) and lossless transcoding options that are out there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 efficient storage and preservation, including; MXF/OP1A, MXF/JPG2K,FFV1/MKV and examining packaging options such as zipping and tarring directories.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this testing phase we took note of the time it took to process files in their transcoding/transformation and within our archivematica pipeline, we additionally ran tests to addition to mux our DPX and WAV test files using RAWcooked. We took the newly created OP1a, JPG2K and MKV files and transcoded them back into DPX and verified checksums as a control method for corroborating if any file corruption had occurred.</a:t>
            </a: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 </a:t>
            </a:r>
            <a:endParaRPr i="1">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Transformations done with Davinci Resolve</a:t>
            </a:r>
            <a:endParaRPr i="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MXF OP1A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DaVinci Resolve gives you the option of selecting between the DNxHR, Avid 1:1, DNxHD, Kakadu JPEG 2000, Sony MPEG4, XDCAM MPEG2</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FFV1/MKV</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Transformation done with RAWcooked</a:t>
            </a:r>
            <a:endParaRPr i="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From DPX to MKV and back with no md5 checksum changes (on the first file of the directory)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When transforming a file back to what it was, the tool RAWcooked produces a sidecar file called reversibility data. It is a </a:t>
            </a:r>
            <a:r>
              <a:rPr lang="en">
                <a:solidFill>
                  <a:srgbClr val="24292E"/>
                </a:solidFill>
                <a:highlight>
                  <a:srgbClr val="FFFFFF"/>
                </a:highlight>
              </a:rPr>
              <a:t>EBML file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6591fbc6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6591fbc6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Looking into this, we’ve arrived at some preliminary results.</a:t>
            </a:r>
            <a:endParaRPr/>
          </a:p>
          <a:p>
            <a:pPr marL="0" lvl="0" indent="0" algn="l" rtl="0">
              <a:spcBef>
                <a:spcPts val="0"/>
              </a:spcBef>
              <a:spcAft>
                <a:spcPts val="0"/>
              </a:spcAft>
              <a:buClr>
                <a:schemeClr val="dk1"/>
              </a:buClr>
              <a:buSzPts val="1100"/>
              <a:buFont typeface="Arial"/>
              <a:buNone/>
            </a:pPr>
            <a:r>
              <a:rPr lang="en"/>
              <a:t> </a:t>
            </a:r>
            <a:endParaRPr/>
          </a:p>
          <a:p>
            <a:pPr marL="457200" lvl="0" indent="-298450" algn="l" rtl="0">
              <a:lnSpc>
                <a:spcPct val="115000"/>
              </a:lnSpc>
              <a:spcBef>
                <a:spcPts val="0"/>
              </a:spcBef>
              <a:spcAft>
                <a:spcPts val="0"/>
              </a:spcAft>
              <a:buClr>
                <a:schemeClr val="dk1"/>
              </a:buClr>
              <a:buSzPts val="1100"/>
              <a:buAutoNum type="arabicPeriod"/>
            </a:pPr>
            <a:r>
              <a:rPr lang="en"/>
              <a:t>2K resolution DPX directory composed of 14,619 files amounted to 103.03 GB transformed into a 70.51 GB MKV using RAWcooked</a:t>
            </a:r>
            <a:endParaRPr/>
          </a:p>
          <a:p>
            <a:pPr marL="457200" lvl="0" indent="-298450" algn="l" rtl="0">
              <a:lnSpc>
                <a:spcPct val="115000"/>
              </a:lnSpc>
              <a:spcBef>
                <a:spcPts val="0"/>
              </a:spcBef>
              <a:spcAft>
                <a:spcPts val="0"/>
              </a:spcAft>
              <a:buClr>
                <a:schemeClr val="dk1"/>
              </a:buClr>
              <a:buSzPts val="1100"/>
              <a:buAutoNum type="arabicPeriod"/>
            </a:pPr>
            <a:r>
              <a:rPr lang="en"/>
              <a:t>2K resolution DPX directory composed of 49,003 files, amounting to 616.99 GB transformed into a 210.14 GB MKV using RAWcooked</a:t>
            </a:r>
            <a:endParaRPr/>
          </a:p>
          <a:p>
            <a:pPr marL="457200" lvl="0" indent="-298450" algn="l" rtl="0">
              <a:lnSpc>
                <a:spcPct val="115000"/>
              </a:lnSpc>
              <a:spcBef>
                <a:spcPts val="0"/>
              </a:spcBef>
              <a:spcAft>
                <a:spcPts val="0"/>
              </a:spcAft>
              <a:buClr>
                <a:schemeClr val="dk1"/>
              </a:buClr>
              <a:buSzPts val="1100"/>
              <a:buAutoNum type="arabicPeriod"/>
            </a:pPr>
            <a:r>
              <a:rPr lang="en"/>
              <a:t>2K resolution DPX directory composed of 17,525 files amounting to 145.57 GB transformed into a 50.52 GB zip directory</a:t>
            </a:r>
            <a:endParaRPr/>
          </a:p>
          <a:p>
            <a:pPr marL="457200" lvl="0" indent="-298450" algn="l" rtl="0">
              <a:lnSpc>
                <a:spcPct val="115000"/>
              </a:lnSpc>
              <a:spcBef>
                <a:spcPts val="0"/>
              </a:spcBef>
              <a:spcAft>
                <a:spcPts val="0"/>
              </a:spcAft>
              <a:buClr>
                <a:schemeClr val="dk1"/>
              </a:buClr>
              <a:buSzPts val="1100"/>
              <a:buAutoNum type="arabicPeriod"/>
            </a:pPr>
            <a:r>
              <a:rPr lang="en"/>
              <a:t>2K resolution DPX directory </a:t>
            </a: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6591fbc6c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46591fbc6c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ran these test files through one our our Archivematica testing pipeline and saw that it took roughly about 5 hours to process a dpx sequence transcoded to ffv1 wrapped in matroska, but we also need to do further research into ‘store AIP’ failures we were getting. We are also working with Artefactual towards creating a separate archivematica pipeline for exclusively processing DPX.</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834aa4b5f34aca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834aa4b5f34aca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50f6711f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50f6711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Next steps</a:t>
            </a:r>
            <a:endParaRPr/>
          </a:p>
          <a:p>
            <a:pPr marL="457200" lvl="0" indent="-298450" algn="l" rtl="0">
              <a:lnSpc>
                <a:spcPct val="115000"/>
              </a:lnSpc>
              <a:spcBef>
                <a:spcPts val="0"/>
              </a:spcBef>
              <a:spcAft>
                <a:spcPts val="0"/>
              </a:spcAft>
              <a:buClr>
                <a:schemeClr val="dk1"/>
              </a:buClr>
              <a:buSzPts val="1100"/>
              <a:buChar char="●"/>
            </a:pPr>
            <a:r>
              <a:rPr lang="en"/>
              <a:t>More testing including escrow retrieval</a:t>
            </a:r>
            <a:endParaRPr/>
          </a:p>
          <a:p>
            <a:pPr marL="457200" lvl="0" indent="-298450" algn="l" rtl="0">
              <a:lnSpc>
                <a:spcPct val="115000"/>
              </a:lnSpc>
              <a:spcBef>
                <a:spcPts val="0"/>
              </a:spcBef>
              <a:spcAft>
                <a:spcPts val="0"/>
              </a:spcAft>
              <a:buClr>
                <a:schemeClr val="dk1"/>
              </a:buClr>
              <a:buSzPts val="1100"/>
              <a:buChar char="●"/>
            </a:pPr>
            <a:r>
              <a:rPr lang="en"/>
              <a:t>Analysis of research</a:t>
            </a:r>
            <a:endParaRPr/>
          </a:p>
          <a:p>
            <a:pPr marL="457200" lvl="0" indent="-298450" algn="l" rtl="0">
              <a:lnSpc>
                <a:spcPct val="115000"/>
              </a:lnSpc>
              <a:spcBef>
                <a:spcPts val="0"/>
              </a:spcBef>
              <a:spcAft>
                <a:spcPts val="0"/>
              </a:spcAft>
              <a:buClr>
                <a:schemeClr val="dk1"/>
              </a:buClr>
              <a:buSzPts val="1100"/>
              <a:buChar char="●"/>
            </a:pPr>
            <a:r>
              <a:rPr lang="en"/>
              <a:t>Developing methodologies for condition assessment of DPX files</a:t>
            </a:r>
            <a:endParaRPr/>
          </a:p>
          <a:p>
            <a:pPr marL="457200" lvl="0" indent="-298450" algn="l" rtl="0">
              <a:lnSpc>
                <a:spcPct val="115000"/>
              </a:lnSpc>
              <a:spcBef>
                <a:spcPts val="0"/>
              </a:spcBef>
              <a:spcAft>
                <a:spcPts val="0"/>
              </a:spcAft>
              <a:buClr>
                <a:schemeClr val="dk1"/>
              </a:buClr>
              <a:buSzPts val="1100"/>
              <a:buChar char="●"/>
            </a:pPr>
            <a:r>
              <a:rPr lang="en"/>
              <a:t>Attending #NTTW3</a:t>
            </a:r>
            <a:endParaRPr/>
          </a:p>
          <a:p>
            <a:pPr marL="457200" lvl="0" indent="-298450" algn="l" rtl="0">
              <a:lnSpc>
                <a:spcPct val="115000"/>
              </a:lnSpc>
              <a:spcBef>
                <a:spcPts val="0"/>
              </a:spcBef>
              <a:spcAft>
                <a:spcPts val="0"/>
              </a:spcAft>
              <a:buClr>
                <a:schemeClr val="dk1"/>
              </a:buClr>
              <a:buSzPts val="1100"/>
              <a:buChar char="●"/>
            </a:pPr>
            <a:r>
              <a:rPr lang="en"/>
              <a:t>Starting robust dialogue with colleagues and peers including a convening for a peer forum in November to see and discuss what others in the field are doing</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54afd3078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54afd307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54afd3078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54afd307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chemeClr val="dk1"/>
                </a:solidFill>
              </a:rPr>
              <a:t>Founded in 1935 as the Film Library, this department’s collection now includes more than 30,000 films and 1.5 million film stills; the strongest international film collection in the United States, it incorporates all periods and genres. Among the holdings are original negatives of the Biograph and Edison companies, and the world’s largest collection of D. W. Griffith films. The film collection is stored in the Museum’s Celeste Bartos Film Preservation Center, a state-of-the-art facility that opened in June 1996.</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54afd3078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54afd307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54afd307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54afd307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54afd307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54afd307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54afd3078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54afd3078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Light"/>
              <a:buNone/>
              <a:defRPr sz="52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Light"/>
              <a:buNone/>
              <a:defRPr sz="2800" b="0" i="0" u="none" strike="noStrike" cap="none">
                <a:solidFill>
                  <a:schemeClr val="dk2"/>
                </a:solidFill>
                <a:latin typeface="Calibri"/>
                <a:ea typeface="Calibri"/>
                <a:cs typeface="Calibri"/>
                <a:sym typeface="Calibri"/>
              </a:defRPr>
            </a:lvl1pPr>
            <a:lvl2pPr marR="0" lvl="1" algn="ctr" rtl="0">
              <a:lnSpc>
                <a:spcPct val="100000"/>
              </a:lnSpc>
              <a:spcBef>
                <a:spcPts val="0"/>
              </a:spcBef>
              <a:spcAft>
                <a:spcPts val="0"/>
              </a:spcAft>
              <a:buClr>
                <a:schemeClr val="dk2"/>
              </a:buClr>
              <a:buSzPts val="2800"/>
              <a:buFont typeface="Roboto Light"/>
              <a:buNone/>
              <a:defRPr sz="2800" b="0" i="0" u="none" strike="noStrike" cap="none">
                <a:solidFill>
                  <a:schemeClr val="dk2"/>
                </a:solidFill>
                <a:latin typeface="Roboto Light"/>
                <a:ea typeface="Roboto Light"/>
                <a:cs typeface="Roboto Light"/>
                <a:sym typeface="Roboto Light"/>
              </a:defRPr>
            </a:lvl2pPr>
            <a:lvl3pPr marR="0" lvl="2" algn="ctr" rtl="0">
              <a:lnSpc>
                <a:spcPct val="100000"/>
              </a:lnSpc>
              <a:spcBef>
                <a:spcPts val="0"/>
              </a:spcBef>
              <a:spcAft>
                <a:spcPts val="0"/>
              </a:spcAft>
              <a:buClr>
                <a:schemeClr val="dk2"/>
              </a:buClr>
              <a:buSzPts val="2800"/>
              <a:buFont typeface="Roboto Light"/>
              <a:buNone/>
              <a:defRPr sz="2800" b="0" i="0" u="none" strike="noStrike" cap="none">
                <a:solidFill>
                  <a:schemeClr val="dk2"/>
                </a:solidFill>
                <a:latin typeface="Roboto Light"/>
                <a:ea typeface="Roboto Light"/>
                <a:cs typeface="Roboto Light"/>
                <a:sym typeface="Roboto Light"/>
              </a:defRPr>
            </a:lvl3pPr>
            <a:lvl4pPr marR="0" lvl="3" algn="ctr" rtl="0">
              <a:lnSpc>
                <a:spcPct val="100000"/>
              </a:lnSpc>
              <a:spcBef>
                <a:spcPts val="0"/>
              </a:spcBef>
              <a:spcAft>
                <a:spcPts val="0"/>
              </a:spcAft>
              <a:buClr>
                <a:schemeClr val="dk2"/>
              </a:buClr>
              <a:buSzPts val="2800"/>
              <a:buFont typeface="Roboto Light"/>
              <a:buNone/>
              <a:defRPr sz="2800" b="0" i="0" u="none" strike="noStrike" cap="none">
                <a:solidFill>
                  <a:schemeClr val="dk2"/>
                </a:solidFill>
                <a:latin typeface="Roboto Light"/>
                <a:ea typeface="Roboto Light"/>
                <a:cs typeface="Roboto Light"/>
                <a:sym typeface="Roboto Light"/>
              </a:defRPr>
            </a:lvl4pPr>
            <a:lvl5pPr marR="0" lvl="4" algn="ctr" rtl="0">
              <a:lnSpc>
                <a:spcPct val="100000"/>
              </a:lnSpc>
              <a:spcBef>
                <a:spcPts val="0"/>
              </a:spcBef>
              <a:spcAft>
                <a:spcPts val="0"/>
              </a:spcAft>
              <a:buClr>
                <a:schemeClr val="dk2"/>
              </a:buClr>
              <a:buSzPts val="2800"/>
              <a:buFont typeface="Roboto Light"/>
              <a:buNone/>
              <a:defRPr sz="2800" b="0" i="0" u="none" strike="noStrike" cap="none">
                <a:solidFill>
                  <a:schemeClr val="dk2"/>
                </a:solidFill>
                <a:latin typeface="Roboto Light"/>
                <a:ea typeface="Roboto Light"/>
                <a:cs typeface="Roboto Light"/>
                <a:sym typeface="Roboto Light"/>
              </a:defRPr>
            </a:lvl5pPr>
            <a:lvl6pPr marR="0" lvl="5" algn="ctr" rtl="0">
              <a:lnSpc>
                <a:spcPct val="100000"/>
              </a:lnSpc>
              <a:spcBef>
                <a:spcPts val="0"/>
              </a:spcBef>
              <a:spcAft>
                <a:spcPts val="0"/>
              </a:spcAft>
              <a:buClr>
                <a:schemeClr val="dk2"/>
              </a:buClr>
              <a:buSzPts val="2800"/>
              <a:buFont typeface="Roboto Light"/>
              <a:buNone/>
              <a:defRPr sz="2800" b="0" i="0" u="none" strike="noStrike" cap="none">
                <a:solidFill>
                  <a:schemeClr val="dk2"/>
                </a:solidFill>
                <a:latin typeface="Roboto Light"/>
                <a:ea typeface="Roboto Light"/>
                <a:cs typeface="Roboto Light"/>
                <a:sym typeface="Roboto Light"/>
              </a:defRPr>
            </a:lvl6pPr>
            <a:lvl7pPr marR="0" lvl="6" algn="ctr" rtl="0">
              <a:lnSpc>
                <a:spcPct val="100000"/>
              </a:lnSpc>
              <a:spcBef>
                <a:spcPts val="0"/>
              </a:spcBef>
              <a:spcAft>
                <a:spcPts val="0"/>
              </a:spcAft>
              <a:buClr>
                <a:schemeClr val="dk2"/>
              </a:buClr>
              <a:buSzPts val="2800"/>
              <a:buFont typeface="Roboto Light"/>
              <a:buNone/>
              <a:defRPr sz="2800" b="0" i="0" u="none" strike="noStrike" cap="none">
                <a:solidFill>
                  <a:schemeClr val="dk2"/>
                </a:solidFill>
                <a:latin typeface="Roboto Light"/>
                <a:ea typeface="Roboto Light"/>
                <a:cs typeface="Roboto Light"/>
                <a:sym typeface="Roboto Light"/>
              </a:defRPr>
            </a:lvl7pPr>
            <a:lvl8pPr marR="0" lvl="7" algn="ctr" rtl="0">
              <a:lnSpc>
                <a:spcPct val="100000"/>
              </a:lnSpc>
              <a:spcBef>
                <a:spcPts val="0"/>
              </a:spcBef>
              <a:spcAft>
                <a:spcPts val="0"/>
              </a:spcAft>
              <a:buClr>
                <a:schemeClr val="dk2"/>
              </a:buClr>
              <a:buSzPts val="2800"/>
              <a:buFont typeface="Roboto Light"/>
              <a:buNone/>
              <a:defRPr sz="2800" b="0" i="0" u="none" strike="noStrike" cap="none">
                <a:solidFill>
                  <a:schemeClr val="dk2"/>
                </a:solidFill>
                <a:latin typeface="Roboto Light"/>
                <a:ea typeface="Roboto Light"/>
                <a:cs typeface="Roboto Light"/>
                <a:sym typeface="Roboto Light"/>
              </a:defRPr>
            </a:lvl8pPr>
            <a:lvl9pPr marR="0" lvl="8" algn="ctr" rtl="0">
              <a:lnSpc>
                <a:spcPct val="100000"/>
              </a:lnSpc>
              <a:spcBef>
                <a:spcPts val="0"/>
              </a:spcBef>
              <a:spcAft>
                <a:spcPts val="0"/>
              </a:spcAft>
              <a:buClr>
                <a:schemeClr val="dk2"/>
              </a:buClr>
              <a:buSzPts val="2800"/>
              <a:buFont typeface="Roboto Light"/>
              <a:buNone/>
              <a:defRPr sz="2800" b="0" i="0" u="none" strike="noStrike" cap="none">
                <a:solidFill>
                  <a:schemeClr val="dk2"/>
                </a:solidFill>
                <a:latin typeface="Roboto Light"/>
                <a:ea typeface="Roboto Light"/>
                <a:cs typeface="Roboto Light"/>
                <a:sym typeface="Roboto Light"/>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Light"/>
              <a:buNone/>
              <a:defRPr sz="1800" b="0" i="0" u="none" strike="noStrike" cap="none">
                <a:solidFill>
                  <a:schemeClr val="dk2"/>
                </a:solidFill>
                <a:latin typeface="Calibri"/>
                <a:ea typeface="Calibri"/>
                <a:cs typeface="Calibri"/>
                <a:sym typeface="Calibri"/>
              </a:defRPr>
            </a:lvl1pPr>
          </a:lstStyle>
          <a:p>
            <a:endParaRPr/>
          </a:p>
        </p:txBody>
      </p:sp>
      <p:sp>
        <p:nvSpPr>
          <p:cNvPr id="46" name="Google Shape;4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Light"/>
              <a:buNone/>
              <a:defRPr sz="12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49" name="Google Shape;49;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Light"/>
              <a:buChar char="●"/>
              <a:defRPr sz="1800" b="0" i="0" u="none" strike="noStrike" cap="none">
                <a:solidFill>
                  <a:schemeClr val="dk2"/>
                </a:solidFill>
                <a:latin typeface="Calibri"/>
                <a:ea typeface="Calibri"/>
                <a:cs typeface="Calibri"/>
                <a:sym typeface="Calibri"/>
              </a:defRPr>
            </a:lvl1pPr>
            <a:lvl2pPr marL="914400" marR="0" lvl="1" indent="-317500" algn="ctr"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2pPr>
            <a:lvl3pPr marL="1371600" marR="0" lvl="2" indent="-317500" algn="ctr"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3pPr>
            <a:lvl4pPr marL="1828800" marR="0" lvl="3" indent="-317500" algn="ctr"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4pPr>
            <a:lvl5pPr marL="2286000" marR="0" lvl="4" indent="-317500" algn="ctr"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5pPr>
            <a:lvl6pPr marL="2743200" marR="0" lvl="5" indent="-317500" algn="ctr"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6pPr>
            <a:lvl7pPr marL="3200400" marR="0" lvl="6" indent="-317500" algn="ctr"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7pPr>
            <a:lvl8pPr marL="3657600" marR="0" lvl="7" indent="-317500" algn="ctr"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8pPr>
            <a:lvl9pPr marL="4114800" marR="0" lvl="8" indent="-317500" algn="ctr" rtl="0">
              <a:lnSpc>
                <a:spcPct val="115000"/>
              </a:lnSpc>
              <a:spcBef>
                <a:spcPts val="1600"/>
              </a:spcBef>
              <a:spcAft>
                <a:spcPts val="160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9pPr>
          </a:lstStyle>
          <a:p>
            <a:endParaRPr/>
          </a:p>
        </p:txBody>
      </p:sp>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Light"/>
              <a:buNone/>
              <a:defRPr sz="2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Light"/>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Light"/>
              <a:buNone/>
              <a:defRPr sz="2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0" name="Google Shape;20;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Light"/>
              <a:buChar char="●"/>
              <a:defRPr sz="1400" b="0" i="0" u="none" strike="noStrike" cap="none">
                <a:solidFill>
                  <a:schemeClr val="dk2"/>
                </a:solidFill>
                <a:latin typeface="Calibri"/>
                <a:ea typeface="Calibri"/>
                <a:cs typeface="Calibri"/>
                <a:sym typeface="Calibri"/>
              </a:defRPr>
            </a:lvl1pPr>
            <a:lvl2pPr marL="914400" marR="0" lvl="1"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2pPr>
            <a:lvl3pPr marL="1371600" marR="0" lvl="2"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3pPr>
            <a:lvl4pPr marL="1828800" marR="0" lvl="3"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4pPr>
            <a:lvl5pPr marL="2286000" marR="0" lvl="4"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5pPr>
            <a:lvl6pPr marL="2743200" marR="0" lvl="5"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6pPr>
            <a:lvl7pPr marL="3200400" marR="0" lvl="6"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7pPr>
            <a:lvl8pPr marL="3657600" marR="0" lvl="7"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8pPr>
            <a:lvl9pPr marL="4114800" marR="0" lvl="8" indent="-304800" algn="l" rtl="0">
              <a:lnSpc>
                <a:spcPct val="115000"/>
              </a:lnSpc>
              <a:spcBef>
                <a:spcPts val="1600"/>
              </a:spcBef>
              <a:spcAft>
                <a:spcPts val="160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9pPr>
          </a:lstStyle>
          <a:p>
            <a:endParaRPr/>
          </a:p>
        </p:txBody>
      </p:sp>
      <p:sp>
        <p:nvSpPr>
          <p:cNvPr id="21" name="Google Shape;21;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Light"/>
              <a:buChar char="●"/>
              <a:defRPr sz="1400" b="0" i="0" u="none" strike="noStrike" cap="none">
                <a:solidFill>
                  <a:schemeClr val="dk2"/>
                </a:solidFill>
                <a:latin typeface="Calibri"/>
                <a:ea typeface="Calibri"/>
                <a:cs typeface="Calibri"/>
                <a:sym typeface="Calibri"/>
              </a:defRPr>
            </a:lvl1pPr>
            <a:lvl2pPr marL="914400" marR="0" lvl="1"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2pPr>
            <a:lvl3pPr marL="1371600" marR="0" lvl="2"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3pPr>
            <a:lvl4pPr marL="1828800" marR="0" lvl="3"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4pPr>
            <a:lvl5pPr marL="2286000" marR="0" lvl="4"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5pPr>
            <a:lvl6pPr marL="2743200" marR="0" lvl="5"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6pPr>
            <a:lvl7pPr marL="3200400" marR="0" lvl="6"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7pPr>
            <a:lvl8pPr marL="3657600" marR="0" lvl="7"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8pPr>
            <a:lvl9pPr marL="4114800" marR="0" lvl="8" indent="-304800" algn="l" rtl="0">
              <a:lnSpc>
                <a:spcPct val="115000"/>
              </a:lnSpc>
              <a:spcBef>
                <a:spcPts val="1600"/>
              </a:spcBef>
              <a:spcAft>
                <a:spcPts val="160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Light"/>
              <a:buNone/>
              <a:defRPr sz="36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Light"/>
              <a:buNone/>
              <a:defRPr sz="2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Light"/>
              <a:buNone/>
              <a:defRPr sz="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33" name="Google Shape;33;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Light"/>
              <a:buChar char="●"/>
              <a:defRPr sz="1200" b="0" i="0" u="none" strike="noStrike" cap="none">
                <a:solidFill>
                  <a:schemeClr val="dk2"/>
                </a:solidFill>
                <a:latin typeface="Calibri"/>
                <a:ea typeface="Calibri"/>
                <a:cs typeface="Calibri"/>
                <a:sym typeface="Calibri"/>
              </a:defRPr>
            </a:lvl1pPr>
            <a:lvl2pPr marL="914400" marR="0" lvl="1"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2pPr>
            <a:lvl3pPr marL="1371600" marR="0" lvl="2"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3pPr>
            <a:lvl4pPr marL="1828800" marR="0" lvl="3"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4pPr>
            <a:lvl5pPr marL="2286000" marR="0" lvl="4"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5pPr>
            <a:lvl6pPr marL="2743200" marR="0" lvl="5"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6pPr>
            <a:lvl7pPr marL="3200400" marR="0" lvl="6"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7pPr>
            <a:lvl8pPr marL="3657600" marR="0" lvl="7" indent="-304800" algn="l" rtl="0">
              <a:lnSpc>
                <a:spcPct val="115000"/>
              </a:lnSpc>
              <a:spcBef>
                <a:spcPts val="1600"/>
              </a:spcBef>
              <a:spcAft>
                <a:spcPts val="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8pPr>
            <a:lvl9pPr marL="4114800" marR="0" lvl="8" indent="-304800" algn="l" rtl="0">
              <a:lnSpc>
                <a:spcPct val="115000"/>
              </a:lnSpc>
              <a:spcBef>
                <a:spcPts val="1600"/>
              </a:spcBef>
              <a:spcAft>
                <a:spcPts val="1600"/>
              </a:spcAft>
              <a:buClr>
                <a:schemeClr val="dk2"/>
              </a:buClr>
              <a:buSzPts val="1200"/>
              <a:buFont typeface="Roboto Light"/>
              <a:buChar char="■"/>
              <a:defRPr sz="1200" b="0" i="0" u="none" strike="noStrike" cap="none">
                <a:solidFill>
                  <a:schemeClr val="dk2"/>
                </a:solidFill>
                <a:latin typeface="Roboto Light"/>
                <a:ea typeface="Roboto Light"/>
                <a:cs typeface="Roboto Light"/>
                <a:sym typeface="Roboto Light"/>
              </a:defRPr>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Light"/>
              <a:buNone/>
              <a:defRPr sz="4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10"/>
          <p:cNvSpPr/>
          <p:nvPr/>
        </p:nvSpPr>
        <p:spPr>
          <a:xfrm>
            <a:off x="4572000" y="520125"/>
            <a:ext cx="4572000" cy="4623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Light"/>
              <a:buNone/>
              <a:defRPr sz="42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41" name="Google Shape;41;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Light"/>
              <a:buNone/>
              <a:defRPr sz="2100" b="0" i="0" u="none" strike="noStrike" cap="none">
                <a:solidFill>
                  <a:schemeClr val="dk2"/>
                </a:solidFill>
                <a:latin typeface="Calibri"/>
                <a:ea typeface="Calibri"/>
                <a:cs typeface="Calibri"/>
                <a:sym typeface="Calibri"/>
              </a:defRPr>
            </a:lvl1pPr>
            <a:lvl2pPr marR="0" lvl="1" algn="ctr" rtl="0">
              <a:lnSpc>
                <a:spcPct val="100000"/>
              </a:lnSpc>
              <a:spcBef>
                <a:spcPts val="0"/>
              </a:spcBef>
              <a:spcAft>
                <a:spcPts val="0"/>
              </a:spcAft>
              <a:buClr>
                <a:schemeClr val="dk2"/>
              </a:buClr>
              <a:buSzPts val="2100"/>
              <a:buFont typeface="Roboto Light"/>
              <a:buNone/>
              <a:defRPr sz="2100" b="0" i="0" u="none" strike="noStrike" cap="none">
                <a:solidFill>
                  <a:schemeClr val="dk2"/>
                </a:solidFill>
                <a:latin typeface="Roboto Light"/>
                <a:ea typeface="Roboto Light"/>
                <a:cs typeface="Roboto Light"/>
                <a:sym typeface="Roboto Light"/>
              </a:defRPr>
            </a:lvl2pPr>
            <a:lvl3pPr marR="0" lvl="2" algn="ctr" rtl="0">
              <a:lnSpc>
                <a:spcPct val="100000"/>
              </a:lnSpc>
              <a:spcBef>
                <a:spcPts val="0"/>
              </a:spcBef>
              <a:spcAft>
                <a:spcPts val="0"/>
              </a:spcAft>
              <a:buClr>
                <a:schemeClr val="dk2"/>
              </a:buClr>
              <a:buSzPts val="2100"/>
              <a:buFont typeface="Roboto Light"/>
              <a:buNone/>
              <a:defRPr sz="2100" b="0" i="0" u="none" strike="noStrike" cap="none">
                <a:solidFill>
                  <a:schemeClr val="dk2"/>
                </a:solidFill>
                <a:latin typeface="Roboto Light"/>
                <a:ea typeface="Roboto Light"/>
                <a:cs typeface="Roboto Light"/>
                <a:sym typeface="Roboto Light"/>
              </a:defRPr>
            </a:lvl3pPr>
            <a:lvl4pPr marR="0" lvl="3" algn="ctr" rtl="0">
              <a:lnSpc>
                <a:spcPct val="100000"/>
              </a:lnSpc>
              <a:spcBef>
                <a:spcPts val="0"/>
              </a:spcBef>
              <a:spcAft>
                <a:spcPts val="0"/>
              </a:spcAft>
              <a:buClr>
                <a:schemeClr val="dk2"/>
              </a:buClr>
              <a:buSzPts val="2100"/>
              <a:buFont typeface="Roboto Light"/>
              <a:buNone/>
              <a:defRPr sz="2100" b="0" i="0" u="none" strike="noStrike" cap="none">
                <a:solidFill>
                  <a:schemeClr val="dk2"/>
                </a:solidFill>
                <a:latin typeface="Roboto Light"/>
                <a:ea typeface="Roboto Light"/>
                <a:cs typeface="Roboto Light"/>
                <a:sym typeface="Roboto Light"/>
              </a:defRPr>
            </a:lvl4pPr>
            <a:lvl5pPr marR="0" lvl="4" algn="ctr" rtl="0">
              <a:lnSpc>
                <a:spcPct val="100000"/>
              </a:lnSpc>
              <a:spcBef>
                <a:spcPts val="0"/>
              </a:spcBef>
              <a:spcAft>
                <a:spcPts val="0"/>
              </a:spcAft>
              <a:buClr>
                <a:schemeClr val="dk2"/>
              </a:buClr>
              <a:buSzPts val="2100"/>
              <a:buFont typeface="Roboto Light"/>
              <a:buNone/>
              <a:defRPr sz="2100" b="0" i="0" u="none" strike="noStrike" cap="none">
                <a:solidFill>
                  <a:schemeClr val="dk2"/>
                </a:solidFill>
                <a:latin typeface="Roboto Light"/>
                <a:ea typeface="Roboto Light"/>
                <a:cs typeface="Roboto Light"/>
                <a:sym typeface="Roboto Light"/>
              </a:defRPr>
            </a:lvl5pPr>
            <a:lvl6pPr marR="0" lvl="5" algn="ctr" rtl="0">
              <a:lnSpc>
                <a:spcPct val="100000"/>
              </a:lnSpc>
              <a:spcBef>
                <a:spcPts val="0"/>
              </a:spcBef>
              <a:spcAft>
                <a:spcPts val="0"/>
              </a:spcAft>
              <a:buClr>
                <a:schemeClr val="dk2"/>
              </a:buClr>
              <a:buSzPts val="2100"/>
              <a:buFont typeface="Roboto Light"/>
              <a:buNone/>
              <a:defRPr sz="2100" b="0" i="0" u="none" strike="noStrike" cap="none">
                <a:solidFill>
                  <a:schemeClr val="dk2"/>
                </a:solidFill>
                <a:latin typeface="Roboto Light"/>
                <a:ea typeface="Roboto Light"/>
                <a:cs typeface="Roboto Light"/>
                <a:sym typeface="Roboto Light"/>
              </a:defRPr>
            </a:lvl6pPr>
            <a:lvl7pPr marR="0" lvl="6" algn="ctr" rtl="0">
              <a:lnSpc>
                <a:spcPct val="100000"/>
              </a:lnSpc>
              <a:spcBef>
                <a:spcPts val="0"/>
              </a:spcBef>
              <a:spcAft>
                <a:spcPts val="0"/>
              </a:spcAft>
              <a:buClr>
                <a:schemeClr val="dk2"/>
              </a:buClr>
              <a:buSzPts val="2100"/>
              <a:buFont typeface="Roboto Light"/>
              <a:buNone/>
              <a:defRPr sz="2100" b="0" i="0" u="none" strike="noStrike" cap="none">
                <a:solidFill>
                  <a:schemeClr val="dk2"/>
                </a:solidFill>
                <a:latin typeface="Roboto Light"/>
                <a:ea typeface="Roboto Light"/>
                <a:cs typeface="Roboto Light"/>
                <a:sym typeface="Roboto Light"/>
              </a:defRPr>
            </a:lvl7pPr>
            <a:lvl8pPr marR="0" lvl="7" algn="ctr" rtl="0">
              <a:lnSpc>
                <a:spcPct val="100000"/>
              </a:lnSpc>
              <a:spcBef>
                <a:spcPts val="0"/>
              </a:spcBef>
              <a:spcAft>
                <a:spcPts val="0"/>
              </a:spcAft>
              <a:buClr>
                <a:schemeClr val="dk2"/>
              </a:buClr>
              <a:buSzPts val="2100"/>
              <a:buFont typeface="Roboto Light"/>
              <a:buNone/>
              <a:defRPr sz="2100" b="0" i="0" u="none" strike="noStrike" cap="none">
                <a:solidFill>
                  <a:schemeClr val="dk2"/>
                </a:solidFill>
                <a:latin typeface="Roboto Light"/>
                <a:ea typeface="Roboto Light"/>
                <a:cs typeface="Roboto Light"/>
                <a:sym typeface="Roboto Light"/>
              </a:defRPr>
            </a:lvl8pPr>
            <a:lvl9pPr marR="0" lvl="8" algn="ctr" rtl="0">
              <a:lnSpc>
                <a:spcPct val="100000"/>
              </a:lnSpc>
              <a:spcBef>
                <a:spcPts val="0"/>
              </a:spcBef>
              <a:spcAft>
                <a:spcPts val="0"/>
              </a:spcAft>
              <a:buClr>
                <a:schemeClr val="dk2"/>
              </a:buClr>
              <a:buSzPts val="2100"/>
              <a:buFont typeface="Roboto Light"/>
              <a:buNone/>
              <a:defRPr sz="2100" b="0" i="0" u="none" strike="noStrike" cap="none">
                <a:solidFill>
                  <a:schemeClr val="dk2"/>
                </a:solidFill>
                <a:latin typeface="Roboto Light"/>
                <a:ea typeface="Roboto Light"/>
                <a:cs typeface="Roboto Light"/>
                <a:sym typeface="Roboto Light"/>
              </a:defRPr>
            </a:lvl9pPr>
          </a:lstStyle>
          <a:p>
            <a:endParaRPr/>
          </a:p>
        </p:txBody>
      </p:sp>
      <p:sp>
        <p:nvSpPr>
          <p:cNvPr id="42" name="Google Shape;42;p10"/>
          <p:cNvSpPr txBox="1">
            <a:spLocks noGrp="1"/>
          </p:cNvSpPr>
          <p:nvPr>
            <p:ph type="body" idx="2"/>
          </p:nvPr>
        </p:nvSpPr>
        <p:spPr>
          <a:xfrm>
            <a:off x="4939500" y="9526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Light"/>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Light"/>
              <a:buNone/>
              <a:defRPr sz="2800" b="0" i="0" u="none" strike="noStrike" cap="none">
                <a:solidFill>
                  <a:schemeClr val="dk1"/>
                </a:solidFill>
                <a:latin typeface="Roboto Light"/>
                <a:ea typeface="Roboto Light"/>
                <a:cs typeface="Roboto Light"/>
                <a:sym typeface="Roboto Ligh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Light"/>
              <a:buChar char="●"/>
              <a:defRPr sz="1800" b="0" i="0" u="none" strike="noStrike" cap="none">
                <a:solidFill>
                  <a:schemeClr val="dk2"/>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chemeClr val="dk2"/>
              </a:buClr>
              <a:buSzPts val="1400"/>
              <a:buFont typeface="Roboto Light"/>
              <a:buChar char="■"/>
              <a:defRPr sz="1400" b="0" i="0" u="none" strike="noStrike" cap="none">
                <a:solidFill>
                  <a:schemeClr val="dk2"/>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3">
            <a:alphaModFix/>
          </a:blip>
          <a:srcRect/>
          <a:stretch/>
        </p:blipFill>
        <p:spPr>
          <a:xfrm>
            <a:off x="3975013" y="126025"/>
            <a:ext cx="1193975" cy="367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247033" y="1461700"/>
            <a:ext cx="8520600" cy="2052600"/>
          </a:xfrm>
          <a:prstGeom prst="rect">
            <a:avLst/>
          </a:prstGeom>
          <a:noFill/>
          <a:ln>
            <a:noFill/>
          </a:ln>
        </p:spPr>
        <p:txBody>
          <a:bodyPr spcFirstLastPara="1" wrap="square" lIns="91425" tIns="91425" rIns="91425" bIns="91425" anchor="b" anchorCtr="0">
            <a:noAutofit/>
          </a:bodyPr>
          <a:lstStyle/>
          <a:p>
            <a:pPr marL="101600" marR="101600" lvl="0" indent="0" algn="l" rtl="0">
              <a:lnSpc>
                <a:spcPct val="97500"/>
              </a:lnSpc>
              <a:spcBef>
                <a:spcPts val="0"/>
              </a:spcBef>
              <a:spcAft>
                <a:spcPts val="0"/>
              </a:spcAft>
              <a:buClr>
                <a:schemeClr val="dk1"/>
              </a:buClr>
              <a:buSzPts val="1100"/>
              <a:buFont typeface="Arial"/>
              <a:buNone/>
            </a:pPr>
            <a:endParaRPr sz="1000" dirty="0">
              <a:solidFill>
                <a:srgbClr val="777777"/>
              </a:solidFill>
              <a:highlight>
                <a:srgbClr val="F8F8F8"/>
              </a:highlight>
              <a:latin typeface="Arial"/>
              <a:ea typeface="Arial"/>
              <a:cs typeface="Arial"/>
              <a:sym typeface="Arial"/>
            </a:endParaRPr>
          </a:p>
          <a:p>
            <a:pPr marL="101600" marR="101600" lvl="0" indent="0" algn="l" rtl="0">
              <a:lnSpc>
                <a:spcPct val="97500"/>
              </a:lnSpc>
              <a:spcBef>
                <a:spcPts val="0"/>
              </a:spcBef>
              <a:spcAft>
                <a:spcPts val="0"/>
              </a:spcAft>
              <a:buClr>
                <a:schemeClr val="dk1"/>
              </a:buClr>
              <a:buSzPts val="1100"/>
              <a:buFont typeface="Arial"/>
              <a:buNone/>
            </a:pPr>
            <a:endParaRPr sz="1000" dirty="0">
              <a:solidFill>
                <a:srgbClr val="777777"/>
              </a:solidFill>
              <a:highlight>
                <a:srgbClr val="F8F8F8"/>
              </a:highlight>
              <a:latin typeface="Arial"/>
              <a:ea typeface="Arial"/>
              <a:cs typeface="Arial"/>
              <a:sym typeface="Arial"/>
            </a:endParaRPr>
          </a:p>
          <a:p>
            <a:pPr marL="0" marR="0" lvl="0" indent="0" algn="ctr" rtl="0">
              <a:lnSpc>
                <a:spcPct val="100000"/>
              </a:lnSpc>
              <a:spcBef>
                <a:spcPts val="0"/>
              </a:spcBef>
              <a:spcAft>
                <a:spcPts val="0"/>
              </a:spcAft>
              <a:buClr>
                <a:schemeClr val="dk1"/>
              </a:buClr>
              <a:buSzPts val="5200"/>
              <a:buFont typeface="Roboto Light"/>
              <a:buNone/>
            </a:pPr>
            <a:endParaRPr dirty="0"/>
          </a:p>
          <a:p>
            <a:pPr marL="0" marR="0" lvl="0" indent="0" algn="ctr" rtl="0">
              <a:lnSpc>
                <a:spcPct val="100000"/>
              </a:lnSpc>
              <a:spcBef>
                <a:spcPts val="0"/>
              </a:spcBef>
              <a:spcAft>
                <a:spcPts val="0"/>
              </a:spcAft>
              <a:buClr>
                <a:schemeClr val="dk1"/>
              </a:buClr>
              <a:buSzPts val="5200"/>
              <a:buFont typeface="Roboto Light"/>
              <a:buNone/>
            </a:pPr>
            <a:endParaRPr dirty="0"/>
          </a:p>
          <a:p>
            <a:pPr marL="0" marR="0" lvl="0" indent="0" algn="ctr" rtl="0">
              <a:lnSpc>
                <a:spcPct val="100000"/>
              </a:lnSpc>
              <a:spcBef>
                <a:spcPts val="0"/>
              </a:spcBef>
              <a:spcAft>
                <a:spcPts val="0"/>
              </a:spcAft>
              <a:buClr>
                <a:schemeClr val="dk1"/>
              </a:buClr>
              <a:buSzPts val="5200"/>
              <a:buFont typeface="Roboto Light"/>
              <a:buNone/>
            </a:pPr>
            <a:endParaRPr dirty="0"/>
          </a:p>
          <a:p>
            <a:pPr marL="0" marR="0" lvl="0" indent="0" algn="l" rtl="0">
              <a:lnSpc>
                <a:spcPct val="100000"/>
              </a:lnSpc>
              <a:spcBef>
                <a:spcPts val="0"/>
              </a:spcBef>
              <a:spcAft>
                <a:spcPts val="0"/>
              </a:spcAft>
              <a:buClr>
                <a:schemeClr val="dk1"/>
              </a:buClr>
              <a:buSzPts val="5200"/>
              <a:buFont typeface="Roboto Light"/>
              <a:buNone/>
            </a:pPr>
            <a:endParaRPr dirty="0"/>
          </a:p>
          <a:p>
            <a:pPr marL="0" marR="0" lvl="0" indent="0" algn="ctr" rtl="0">
              <a:lnSpc>
                <a:spcPct val="100000"/>
              </a:lnSpc>
              <a:spcBef>
                <a:spcPts val="0"/>
              </a:spcBef>
              <a:spcAft>
                <a:spcPts val="0"/>
              </a:spcAft>
              <a:buClr>
                <a:schemeClr val="dk1"/>
              </a:buClr>
              <a:buSzPts val="5200"/>
              <a:buFont typeface="Roboto Light"/>
              <a:buNone/>
            </a:pPr>
            <a:r>
              <a:rPr lang="en" sz="3600" dirty="0">
                <a:latin typeface="Roboto Light"/>
                <a:ea typeface="Roboto Light"/>
                <a:cs typeface="Roboto Light"/>
                <a:sym typeface="Roboto Light"/>
              </a:rPr>
              <a:t>Assessing the Preservation of DPX Image Sequences </a:t>
            </a:r>
            <a:endParaRPr sz="3600" dirty="0">
              <a:latin typeface="Roboto Light"/>
              <a:ea typeface="Roboto Light"/>
              <a:cs typeface="Roboto Light"/>
              <a:sym typeface="Roboto Light"/>
            </a:endParaRPr>
          </a:p>
          <a:p>
            <a:pPr marL="0" marR="0" lvl="0" indent="0" algn="ctr" rtl="0">
              <a:lnSpc>
                <a:spcPct val="100000"/>
              </a:lnSpc>
              <a:spcBef>
                <a:spcPts val="0"/>
              </a:spcBef>
              <a:spcAft>
                <a:spcPts val="0"/>
              </a:spcAft>
              <a:buClr>
                <a:schemeClr val="dk1"/>
              </a:buClr>
              <a:buSzPts val="5200"/>
              <a:buFont typeface="Roboto Light"/>
              <a:buNone/>
            </a:pPr>
            <a:r>
              <a:rPr lang="en" sz="3600" dirty="0">
                <a:latin typeface="Roboto Light"/>
                <a:ea typeface="Roboto Light"/>
                <a:cs typeface="Roboto Light"/>
                <a:sym typeface="Roboto Light"/>
              </a:rPr>
              <a:t>within </a:t>
            </a:r>
            <a:endParaRPr sz="3600" dirty="0">
              <a:latin typeface="Roboto Light"/>
              <a:ea typeface="Roboto Light"/>
              <a:cs typeface="Roboto Light"/>
              <a:sym typeface="Roboto Light"/>
            </a:endParaRPr>
          </a:p>
          <a:p>
            <a:pPr marL="0" marR="0" lvl="0" indent="0" algn="ctr" rtl="0">
              <a:lnSpc>
                <a:spcPct val="100000"/>
              </a:lnSpc>
              <a:spcBef>
                <a:spcPts val="0"/>
              </a:spcBef>
              <a:spcAft>
                <a:spcPts val="0"/>
              </a:spcAft>
              <a:buClr>
                <a:schemeClr val="dk1"/>
              </a:buClr>
              <a:buSzPts val="5200"/>
              <a:buFont typeface="Roboto Light"/>
              <a:buNone/>
            </a:pPr>
            <a:r>
              <a:rPr lang="en" sz="3600" dirty="0">
                <a:latin typeface="Roboto Light"/>
                <a:ea typeface="Roboto Light"/>
                <a:cs typeface="Roboto Light"/>
                <a:sym typeface="Roboto Light"/>
              </a:rPr>
              <a:t>MoMA’s Digital Preservation Ecosystem</a:t>
            </a:r>
            <a:endParaRPr sz="3600" dirty="0">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2"/>
          <p:cNvPicPr preferRelativeResize="0"/>
          <p:nvPr/>
        </p:nvPicPr>
        <p:blipFill rotWithShape="1">
          <a:blip r:embed="rId3">
            <a:alphaModFix/>
          </a:blip>
          <a:srcRect b="14879"/>
          <a:stretch/>
        </p:blipFill>
        <p:spPr>
          <a:xfrm>
            <a:off x="0" y="1304412"/>
            <a:ext cx="2513000" cy="2139025"/>
          </a:xfrm>
          <a:prstGeom prst="rect">
            <a:avLst/>
          </a:prstGeom>
          <a:noFill/>
          <a:ln>
            <a:noFill/>
          </a:ln>
        </p:spPr>
      </p:pic>
      <p:cxnSp>
        <p:nvCxnSpPr>
          <p:cNvPr id="125" name="Google Shape;125;p22"/>
          <p:cNvCxnSpPr/>
          <p:nvPr/>
        </p:nvCxnSpPr>
        <p:spPr>
          <a:xfrm>
            <a:off x="2280900" y="2373913"/>
            <a:ext cx="1023900" cy="0"/>
          </a:xfrm>
          <a:prstGeom prst="straightConnector1">
            <a:avLst/>
          </a:prstGeom>
          <a:noFill/>
          <a:ln w="76200" cap="flat" cmpd="sng">
            <a:solidFill>
              <a:schemeClr val="dk2"/>
            </a:solidFill>
            <a:prstDash val="solid"/>
            <a:round/>
            <a:headEnd type="none" w="med" len="med"/>
            <a:tailEnd type="triangle" w="med" len="med"/>
          </a:ln>
        </p:spPr>
      </p:cxnSp>
      <p:pic>
        <p:nvPicPr>
          <p:cNvPr id="126" name="Google Shape;126;p22"/>
          <p:cNvPicPr preferRelativeResize="0"/>
          <p:nvPr/>
        </p:nvPicPr>
        <p:blipFill rotWithShape="1">
          <a:blip r:embed="rId4">
            <a:alphaModFix/>
          </a:blip>
          <a:srcRect b="18140"/>
          <a:stretch/>
        </p:blipFill>
        <p:spPr>
          <a:xfrm>
            <a:off x="2967950" y="949525"/>
            <a:ext cx="2848801" cy="2332075"/>
          </a:xfrm>
          <a:prstGeom prst="rect">
            <a:avLst/>
          </a:prstGeom>
          <a:noFill/>
          <a:ln>
            <a:noFill/>
          </a:ln>
        </p:spPr>
      </p:pic>
      <p:cxnSp>
        <p:nvCxnSpPr>
          <p:cNvPr id="127" name="Google Shape;127;p22"/>
          <p:cNvCxnSpPr/>
          <p:nvPr/>
        </p:nvCxnSpPr>
        <p:spPr>
          <a:xfrm>
            <a:off x="5459550" y="1570988"/>
            <a:ext cx="1023900" cy="0"/>
          </a:xfrm>
          <a:prstGeom prst="straightConnector1">
            <a:avLst/>
          </a:prstGeom>
          <a:noFill/>
          <a:ln w="76200" cap="flat" cmpd="sng">
            <a:solidFill>
              <a:schemeClr val="dk2"/>
            </a:solidFill>
            <a:prstDash val="solid"/>
            <a:round/>
            <a:headEnd type="none" w="med" len="med"/>
            <a:tailEnd type="triangle" w="med" len="med"/>
          </a:ln>
        </p:spPr>
      </p:cxnSp>
      <p:pic>
        <p:nvPicPr>
          <p:cNvPr id="128" name="Google Shape;128;p22"/>
          <p:cNvPicPr preferRelativeResize="0"/>
          <p:nvPr/>
        </p:nvPicPr>
        <p:blipFill rotWithShape="1">
          <a:blip r:embed="rId5">
            <a:alphaModFix/>
          </a:blip>
          <a:srcRect b="15561"/>
          <a:stretch/>
        </p:blipFill>
        <p:spPr>
          <a:xfrm>
            <a:off x="6463150" y="0"/>
            <a:ext cx="2604649" cy="2199376"/>
          </a:xfrm>
          <a:prstGeom prst="rect">
            <a:avLst/>
          </a:prstGeom>
          <a:noFill/>
          <a:ln>
            <a:noFill/>
          </a:ln>
        </p:spPr>
      </p:pic>
      <p:pic>
        <p:nvPicPr>
          <p:cNvPr id="129" name="Google Shape;129;p22"/>
          <p:cNvPicPr preferRelativeResize="0"/>
          <p:nvPr/>
        </p:nvPicPr>
        <p:blipFill rotWithShape="1">
          <a:blip r:embed="rId6">
            <a:alphaModFix/>
          </a:blip>
          <a:srcRect b="12165"/>
          <a:stretch/>
        </p:blipFill>
        <p:spPr>
          <a:xfrm>
            <a:off x="6556375" y="2708275"/>
            <a:ext cx="2435225" cy="2139025"/>
          </a:xfrm>
          <a:prstGeom prst="rect">
            <a:avLst/>
          </a:prstGeom>
          <a:noFill/>
          <a:ln>
            <a:noFill/>
          </a:ln>
        </p:spPr>
      </p:pic>
      <p:cxnSp>
        <p:nvCxnSpPr>
          <p:cNvPr id="130" name="Google Shape;130;p22"/>
          <p:cNvCxnSpPr/>
          <p:nvPr/>
        </p:nvCxnSpPr>
        <p:spPr>
          <a:xfrm>
            <a:off x="5459550" y="3454263"/>
            <a:ext cx="1023900" cy="0"/>
          </a:xfrm>
          <a:prstGeom prst="straightConnector1">
            <a:avLst/>
          </a:prstGeom>
          <a:noFill/>
          <a:ln w="76200" cap="flat" cmpd="sng">
            <a:solidFill>
              <a:schemeClr val="dk2"/>
            </a:solidFill>
            <a:prstDash val="solid"/>
            <a:round/>
            <a:headEnd type="none" w="med" len="med"/>
            <a:tailEnd type="triangle" w="med" len="med"/>
          </a:ln>
        </p:spPr>
      </p:cxnSp>
      <p:sp>
        <p:nvSpPr>
          <p:cNvPr id="131" name="Google Shape;131;p22"/>
          <p:cNvSpPr txBox="1"/>
          <p:nvPr/>
        </p:nvSpPr>
        <p:spPr>
          <a:xfrm>
            <a:off x="30975" y="3530475"/>
            <a:ext cx="42945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t>mov by Serkan Doğan from the Noun Project</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311708" y="1545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Roboto Light"/>
                <a:ea typeface="Roboto Light"/>
                <a:cs typeface="Roboto Light"/>
                <a:sym typeface="Roboto Light"/>
              </a:rPr>
              <a:t>Digital Repository for Museum Collections</a:t>
            </a:r>
            <a:endParaRPr>
              <a:latin typeface="Roboto Light"/>
              <a:ea typeface="Roboto Light"/>
              <a:cs typeface="Roboto Light"/>
              <a:sym typeface="Roboto Light"/>
            </a:endParaRPr>
          </a:p>
          <a:p>
            <a:pPr marL="0" lvl="0" indent="0" algn="ctr" rtl="0">
              <a:spcBef>
                <a:spcPts val="0"/>
              </a:spcBef>
              <a:spcAft>
                <a:spcPts val="0"/>
              </a:spcAft>
              <a:buNone/>
            </a:pPr>
            <a:r>
              <a:rPr lang="en">
                <a:latin typeface="Roboto Light"/>
                <a:ea typeface="Roboto Light"/>
                <a:cs typeface="Roboto Light"/>
                <a:sym typeface="Roboto Light"/>
              </a:rPr>
              <a:t>(DRMC)</a:t>
            </a:r>
            <a:endParaRPr>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4"/>
          <p:cNvPicPr preferRelativeResize="0"/>
          <p:nvPr/>
        </p:nvPicPr>
        <p:blipFill>
          <a:blip r:embed="rId3">
            <a:alphaModFix/>
          </a:blip>
          <a:stretch>
            <a:fillRect/>
          </a:stretch>
        </p:blipFill>
        <p:spPr>
          <a:xfrm>
            <a:off x="1143000" y="642938"/>
            <a:ext cx="6858000" cy="385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7" name="Google Shape;147;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48" name="Google Shape;148;p25"/>
          <p:cNvPicPr preferRelativeResize="0"/>
          <p:nvPr/>
        </p:nvPicPr>
        <p:blipFill>
          <a:blip r:embed="rId3">
            <a:alphaModFix/>
          </a:blip>
          <a:stretch>
            <a:fillRect/>
          </a:stretch>
        </p:blipFill>
        <p:spPr>
          <a:xfrm>
            <a:off x="0" y="901727"/>
            <a:ext cx="9144000" cy="33400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54" name="Google Shape;154;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55" name="Google Shape;155;p26"/>
          <p:cNvPicPr preferRelativeResize="0"/>
          <p:nvPr/>
        </p:nvPicPr>
        <p:blipFill>
          <a:blip r:embed="rId3">
            <a:alphaModFix/>
          </a:blip>
          <a:stretch>
            <a:fillRect/>
          </a:stretch>
        </p:blipFill>
        <p:spPr>
          <a:xfrm>
            <a:off x="305400" y="583525"/>
            <a:ext cx="8520601" cy="38606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61" name="Google Shape;161;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62" name="Google Shape;162;p27"/>
          <p:cNvPicPr preferRelativeResize="0"/>
          <p:nvPr/>
        </p:nvPicPr>
        <p:blipFill>
          <a:blip r:embed="rId3">
            <a:alphaModFix/>
          </a:blip>
          <a:stretch>
            <a:fillRect/>
          </a:stretch>
        </p:blipFill>
        <p:spPr>
          <a:xfrm>
            <a:off x="-28525" y="-500051"/>
            <a:ext cx="9234425" cy="6704200"/>
          </a:xfrm>
          <a:prstGeom prst="rect">
            <a:avLst/>
          </a:prstGeom>
          <a:noFill/>
          <a:ln>
            <a:noFill/>
          </a:ln>
        </p:spPr>
      </p:pic>
      <p:sp>
        <p:nvSpPr>
          <p:cNvPr id="163" name="Google Shape;163;p27"/>
          <p:cNvSpPr txBox="1"/>
          <p:nvPr/>
        </p:nvSpPr>
        <p:spPr>
          <a:xfrm>
            <a:off x="293700" y="3538725"/>
            <a:ext cx="8157600" cy="121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i="1">
                <a:solidFill>
                  <a:srgbClr val="FFFFFF"/>
                </a:solidFill>
                <a:latin typeface="Roboto"/>
                <a:ea typeface="Roboto"/>
                <a:cs typeface="Roboto"/>
                <a:sym typeface="Roboto"/>
              </a:rPr>
              <a:t>Lime Kiln Club Field Day</a:t>
            </a:r>
            <a:r>
              <a:rPr lang="en" sz="4800" b="1">
                <a:solidFill>
                  <a:srgbClr val="FFFFFF"/>
                </a:solidFill>
                <a:latin typeface="Roboto"/>
                <a:ea typeface="Roboto"/>
                <a:cs typeface="Roboto"/>
                <a:sym typeface="Roboto"/>
              </a:rPr>
              <a:t> 1913/2014</a:t>
            </a:r>
            <a:endParaRPr sz="4800" b="1">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8"/>
          <p:cNvPicPr preferRelativeResize="0"/>
          <p:nvPr/>
        </p:nvPicPr>
        <p:blipFill>
          <a:blip r:embed="rId3">
            <a:alphaModFix/>
          </a:blip>
          <a:stretch>
            <a:fillRect/>
          </a:stretch>
        </p:blipFill>
        <p:spPr>
          <a:xfrm>
            <a:off x="1634237" y="585225"/>
            <a:ext cx="5875524" cy="4405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74" name="Google Shape;174;p2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75" name="Google Shape;175;p29"/>
          <p:cNvPicPr preferRelativeResize="0"/>
          <p:nvPr/>
        </p:nvPicPr>
        <p:blipFill>
          <a:blip r:embed="rId3">
            <a:alphaModFix/>
          </a:blip>
          <a:stretch>
            <a:fillRect/>
          </a:stretch>
        </p:blipFill>
        <p:spPr>
          <a:xfrm>
            <a:off x="0" y="27"/>
            <a:ext cx="9144000" cy="51434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p:nvPr/>
        </p:nvSpPr>
        <p:spPr>
          <a:xfrm>
            <a:off x="0" y="3450900"/>
            <a:ext cx="43266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t>Package by lastspark from the Noun Project</a:t>
            </a:r>
            <a:endParaRPr sz="800"/>
          </a:p>
          <a:p>
            <a:pPr marL="0" lvl="0" indent="0" algn="l" rtl="0">
              <a:spcBef>
                <a:spcPts val="0"/>
              </a:spcBef>
              <a:spcAft>
                <a:spcPts val="0"/>
              </a:spcAft>
              <a:buNone/>
            </a:pPr>
            <a:r>
              <a:rPr lang="en" sz="800"/>
              <a:t>Straight Pipe by Ben Davis from the Noun Project</a:t>
            </a:r>
            <a:endParaRPr sz="800"/>
          </a:p>
        </p:txBody>
      </p:sp>
      <p:pic>
        <p:nvPicPr>
          <p:cNvPr id="181" name="Google Shape;181;p30"/>
          <p:cNvPicPr preferRelativeResize="0"/>
          <p:nvPr/>
        </p:nvPicPr>
        <p:blipFill rotWithShape="1">
          <a:blip r:embed="rId3">
            <a:alphaModFix/>
          </a:blip>
          <a:srcRect b="13307"/>
          <a:stretch/>
        </p:blipFill>
        <p:spPr>
          <a:xfrm rot="-5400000">
            <a:off x="2646187" y="1155537"/>
            <a:ext cx="3585376" cy="3108250"/>
          </a:xfrm>
          <a:prstGeom prst="rect">
            <a:avLst/>
          </a:prstGeom>
          <a:noFill/>
          <a:ln>
            <a:noFill/>
          </a:ln>
        </p:spPr>
      </p:pic>
      <p:pic>
        <p:nvPicPr>
          <p:cNvPr id="182" name="Google Shape;182;p30"/>
          <p:cNvPicPr preferRelativeResize="0"/>
          <p:nvPr/>
        </p:nvPicPr>
        <p:blipFill rotWithShape="1">
          <a:blip r:embed="rId4">
            <a:alphaModFix/>
          </a:blip>
          <a:srcRect b="15023"/>
          <a:stretch/>
        </p:blipFill>
        <p:spPr>
          <a:xfrm>
            <a:off x="103025" y="1704077"/>
            <a:ext cx="2267200" cy="1926626"/>
          </a:xfrm>
          <a:prstGeom prst="rect">
            <a:avLst/>
          </a:prstGeom>
          <a:noFill/>
          <a:ln>
            <a:noFill/>
          </a:ln>
        </p:spPr>
      </p:pic>
      <p:pic>
        <p:nvPicPr>
          <p:cNvPr id="183" name="Google Shape;183;p30"/>
          <p:cNvPicPr preferRelativeResize="0"/>
          <p:nvPr/>
        </p:nvPicPr>
        <p:blipFill rotWithShape="1">
          <a:blip r:embed="rId5">
            <a:alphaModFix/>
          </a:blip>
          <a:srcRect b="13948"/>
          <a:stretch/>
        </p:blipFill>
        <p:spPr>
          <a:xfrm>
            <a:off x="6503875" y="1594250"/>
            <a:ext cx="2346949" cy="2019551"/>
          </a:xfrm>
          <a:prstGeom prst="rect">
            <a:avLst/>
          </a:prstGeom>
          <a:noFill/>
          <a:ln>
            <a:noFill/>
          </a:ln>
        </p:spPr>
      </p:pic>
      <p:sp>
        <p:nvSpPr>
          <p:cNvPr id="184" name="Google Shape;184;p30"/>
          <p:cNvSpPr txBox="1"/>
          <p:nvPr/>
        </p:nvSpPr>
        <p:spPr>
          <a:xfrm>
            <a:off x="7392775" y="2570625"/>
            <a:ext cx="1512900" cy="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AIP</a:t>
            </a:r>
            <a:endParaRPr sz="24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p:nvPr/>
        </p:nvSpPr>
        <p:spPr>
          <a:xfrm>
            <a:off x="0" y="3450900"/>
            <a:ext cx="43266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chemeClr val="dk1"/>
                </a:solidFill>
              </a:rPr>
              <a:t>Jammed Pipe by Ben Davis from the Noun Project</a:t>
            </a:r>
            <a:endParaRPr sz="800"/>
          </a:p>
        </p:txBody>
      </p:sp>
      <p:pic>
        <p:nvPicPr>
          <p:cNvPr id="190" name="Google Shape;190;p31"/>
          <p:cNvPicPr preferRelativeResize="0"/>
          <p:nvPr/>
        </p:nvPicPr>
        <p:blipFill rotWithShape="1">
          <a:blip r:embed="rId3">
            <a:alphaModFix/>
          </a:blip>
          <a:srcRect b="13948"/>
          <a:stretch/>
        </p:blipFill>
        <p:spPr>
          <a:xfrm>
            <a:off x="6503875" y="1594250"/>
            <a:ext cx="2346949" cy="2019551"/>
          </a:xfrm>
          <a:prstGeom prst="rect">
            <a:avLst/>
          </a:prstGeom>
          <a:noFill/>
          <a:ln>
            <a:noFill/>
          </a:ln>
        </p:spPr>
      </p:pic>
      <p:sp>
        <p:nvSpPr>
          <p:cNvPr id="191" name="Google Shape;191;p31"/>
          <p:cNvSpPr txBox="1"/>
          <p:nvPr/>
        </p:nvSpPr>
        <p:spPr>
          <a:xfrm>
            <a:off x="7392775" y="2570625"/>
            <a:ext cx="1512900" cy="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AIP</a:t>
            </a:r>
            <a:endParaRPr sz="2400" b="1"/>
          </a:p>
        </p:txBody>
      </p:sp>
      <p:pic>
        <p:nvPicPr>
          <p:cNvPr id="192" name="Google Shape;192;p31"/>
          <p:cNvPicPr preferRelativeResize="0"/>
          <p:nvPr/>
        </p:nvPicPr>
        <p:blipFill rotWithShape="1">
          <a:blip r:embed="rId4">
            <a:alphaModFix/>
          </a:blip>
          <a:srcRect b="12891"/>
          <a:stretch/>
        </p:blipFill>
        <p:spPr>
          <a:xfrm rot="-5400000">
            <a:off x="2411463" y="1058212"/>
            <a:ext cx="3878100" cy="3378076"/>
          </a:xfrm>
          <a:prstGeom prst="rect">
            <a:avLst/>
          </a:prstGeom>
          <a:noFill/>
          <a:ln>
            <a:noFill/>
          </a:ln>
        </p:spPr>
      </p:pic>
      <p:pic>
        <p:nvPicPr>
          <p:cNvPr id="193" name="Google Shape;193;p31"/>
          <p:cNvPicPr preferRelativeResize="0"/>
          <p:nvPr/>
        </p:nvPicPr>
        <p:blipFill rotWithShape="1">
          <a:blip r:embed="rId5">
            <a:alphaModFix/>
          </a:blip>
          <a:srcRect b="14683"/>
          <a:stretch/>
        </p:blipFill>
        <p:spPr>
          <a:xfrm>
            <a:off x="-302550" y="1427200"/>
            <a:ext cx="2808626" cy="239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2" name="Google Shape;62;p14"/>
          <p:cNvPicPr preferRelativeResize="0"/>
          <p:nvPr/>
        </p:nvPicPr>
        <p:blipFill>
          <a:blip r:embed="rId3">
            <a:alphaModFix/>
          </a:blip>
          <a:stretch>
            <a:fillRect/>
          </a:stretch>
        </p:blipFill>
        <p:spPr>
          <a:xfrm>
            <a:off x="0" y="-399026"/>
            <a:ext cx="9144000" cy="6094453"/>
          </a:xfrm>
          <a:prstGeom prst="rect">
            <a:avLst/>
          </a:prstGeom>
          <a:noFill/>
          <a:ln>
            <a:noFill/>
          </a:ln>
        </p:spPr>
      </p:pic>
      <p:sp>
        <p:nvSpPr>
          <p:cNvPr id="63" name="Google Shape;63;p14"/>
          <p:cNvSpPr txBox="1"/>
          <p:nvPr/>
        </p:nvSpPr>
        <p:spPr>
          <a:xfrm>
            <a:off x="162925" y="4568875"/>
            <a:ext cx="2397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Light"/>
                <a:ea typeface="Roboto Light"/>
                <a:cs typeface="Roboto Light"/>
                <a:sym typeface="Roboto Light"/>
              </a:rPr>
              <a:t>Doug Aitken. </a:t>
            </a:r>
            <a:r>
              <a:rPr lang="en" sz="1200" i="1">
                <a:solidFill>
                  <a:srgbClr val="FFFFFF"/>
                </a:solidFill>
                <a:latin typeface="Roboto Light"/>
                <a:ea typeface="Roboto Light"/>
                <a:cs typeface="Roboto Light"/>
                <a:sym typeface="Roboto Light"/>
              </a:rPr>
              <a:t>sleepwalkers</a:t>
            </a:r>
            <a:r>
              <a:rPr lang="en" sz="1200">
                <a:solidFill>
                  <a:srgbClr val="FFFFFF"/>
                </a:solidFill>
                <a:latin typeface="Roboto Light"/>
                <a:ea typeface="Roboto Light"/>
                <a:cs typeface="Roboto Light"/>
                <a:sym typeface="Roboto Light"/>
              </a:rPr>
              <a:t>. 2007. Six-channel video (color, sound)</a:t>
            </a:r>
            <a:endParaRPr sz="1200">
              <a:solidFill>
                <a:srgbClr val="FFFFFF"/>
              </a:solidFill>
              <a:latin typeface="Roboto Light"/>
              <a:ea typeface="Roboto Light"/>
              <a:cs typeface="Roboto Light"/>
              <a:sym typeface="Robo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2"/>
          <p:cNvPicPr preferRelativeResize="0"/>
          <p:nvPr/>
        </p:nvPicPr>
        <p:blipFill>
          <a:blip r:embed="rId3">
            <a:alphaModFix/>
          </a:blip>
          <a:stretch>
            <a:fillRect/>
          </a:stretch>
        </p:blipFill>
        <p:spPr>
          <a:xfrm>
            <a:off x="1634237" y="585225"/>
            <a:ext cx="5875524" cy="44052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33" title="Chart"/>
          <p:cNvPicPr preferRelativeResize="0"/>
          <p:nvPr/>
        </p:nvPicPr>
        <p:blipFill rotWithShape="1">
          <a:blip r:embed="rId3">
            <a:alphaModFix/>
          </a:blip>
          <a:srcRect t="11268"/>
          <a:stretch/>
        </p:blipFill>
        <p:spPr>
          <a:xfrm>
            <a:off x="881350" y="744575"/>
            <a:ext cx="7381299" cy="4049625"/>
          </a:xfrm>
          <a:prstGeom prst="rect">
            <a:avLst/>
          </a:prstGeom>
          <a:noFill/>
          <a:ln>
            <a:noFill/>
          </a:ln>
        </p:spPr>
      </p:pic>
      <p:sp>
        <p:nvSpPr>
          <p:cNvPr id="204" name="Google Shape;204;p33"/>
          <p:cNvSpPr txBox="1"/>
          <p:nvPr/>
        </p:nvSpPr>
        <p:spPr>
          <a:xfrm>
            <a:off x="145750" y="669200"/>
            <a:ext cx="848100" cy="1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 TBs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latin typeface="Roboto Light"/>
                <a:ea typeface="Roboto Light"/>
                <a:cs typeface="Roboto Light"/>
                <a:sym typeface="Roboto Light"/>
              </a:rPr>
              <a:t>The challenges of DPX</a:t>
            </a:r>
            <a:endParaRPr sz="3600">
              <a:latin typeface="Roboto Light"/>
              <a:ea typeface="Roboto Light"/>
              <a:cs typeface="Roboto Light"/>
              <a:sym typeface="Roboto Light"/>
            </a:endParaRPr>
          </a:p>
          <a:p>
            <a:pPr marL="0" lvl="0" indent="0" algn="l" rtl="0">
              <a:spcBef>
                <a:spcPts val="0"/>
              </a:spcBef>
              <a:spcAft>
                <a:spcPts val="0"/>
              </a:spcAft>
              <a:buNone/>
            </a:pPr>
            <a:endParaRPr/>
          </a:p>
        </p:txBody>
      </p:sp>
      <p:pic>
        <p:nvPicPr>
          <p:cNvPr id="210" name="Google Shape;210;p34"/>
          <p:cNvPicPr preferRelativeResize="0"/>
          <p:nvPr/>
        </p:nvPicPr>
        <p:blipFill>
          <a:blip r:embed="rId3">
            <a:alphaModFix/>
          </a:blip>
          <a:stretch>
            <a:fillRect/>
          </a:stretch>
        </p:blipFill>
        <p:spPr>
          <a:xfrm>
            <a:off x="4160750" y="1614200"/>
            <a:ext cx="4517801" cy="1222475"/>
          </a:xfrm>
          <a:prstGeom prst="rect">
            <a:avLst/>
          </a:prstGeom>
          <a:noFill/>
          <a:ln>
            <a:noFill/>
          </a:ln>
        </p:spPr>
      </p:pic>
      <p:sp>
        <p:nvSpPr>
          <p:cNvPr id="211" name="Google Shape;211;p34"/>
          <p:cNvSpPr txBox="1"/>
          <p:nvPr/>
        </p:nvSpPr>
        <p:spPr>
          <a:xfrm>
            <a:off x="269125" y="1196175"/>
            <a:ext cx="3891600" cy="3678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777777"/>
              </a:buClr>
              <a:buSzPts val="1600"/>
              <a:buFont typeface="Roboto Light"/>
              <a:buChar char="●"/>
            </a:pPr>
            <a:r>
              <a:rPr lang="en" sz="1600">
                <a:solidFill>
                  <a:srgbClr val="777777"/>
                </a:solidFill>
                <a:latin typeface="Roboto Light"/>
                <a:ea typeface="Roboto Light"/>
                <a:cs typeface="Roboto Light"/>
                <a:sym typeface="Roboto Light"/>
              </a:rPr>
              <a:t>Massive quantity of DPX files coming into MoMA’s collection </a:t>
            </a:r>
            <a:endParaRPr sz="1600">
              <a:solidFill>
                <a:srgbClr val="777777"/>
              </a:solidFill>
              <a:latin typeface="Roboto Light"/>
              <a:ea typeface="Roboto Light"/>
              <a:cs typeface="Roboto Light"/>
              <a:sym typeface="Roboto Light"/>
            </a:endParaRPr>
          </a:p>
          <a:p>
            <a:pPr marL="457200" lvl="0" indent="-330200" algn="l" rtl="0">
              <a:spcBef>
                <a:spcPts val="0"/>
              </a:spcBef>
              <a:spcAft>
                <a:spcPts val="0"/>
              </a:spcAft>
              <a:buClr>
                <a:srgbClr val="777777"/>
              </a:buClr>
              <a:buSzPts val="1600"/>
              <a:buFont typeface="Roboto Light"/>
              <a:buChar char="●"/>
            </a:pPr>
            <a:r>
              <a:rPr lang="en" sz="1600">
                <a:solidFill>
                  <a:srgbClr val="777777"/>
                </a:solidFill>
                <a:latin typeface="Roboto Light"/>
                <a:ea typeface="Roboto Light"/>
                <a:cs typeface="Roboto Light"/>
                <a:sym typeface="Roboto Light"/>
              </a:rPr>
              <a:t>Complexity of DPX in terms of ingest</a:t>
            </a:r>
            <a:endParaRPr sz="1600">
              <a:solidFill>
                <a:srgbClr val="777777"/>
              </a:solidFill>
              <a:latin typeface="Roboto Light"/>
              <a:ea typeface="Roboto Light"/>
              <a:cs typeface="Roboto Light"/>
              <a:sym typeface="Roboto Light"/>
            </a:endParaRPr>
          </a:p>
          <a:p>
            <a:pPr marL="457200" lvl="0" indent="-330200" algn="l" rtl="0">
              <a:spcBef>
                <a:spcPts val="0"/>
              </a:spcBef>
              <a:spcAft>
                <a:spcPts val="0"/>
              </a:spcAft>
              <a:buClr>
                <a:srgbClr val="777777"/>
              </a:buClr>
              <a:buSzPts val="1600"/>
              <a:buFont typeface="Roboto Light"/>
              <a:buChar char="●"/>
            </a:pPr>
            <a:r>
              <a:rPr lang="en" sz="1600">
                <a:solidFill>
                  <a:srgbClr val="777777"/>
                </a:solidFill>
                <a:latin typeface="Roboto Light"/>
                <a:ea typeface="Roboto Light"/>
                <a:cs typeface="Roboto Light"/>
                <a:sym typeface="Roboto Light"/>
              </a:rPr>
              <a:t>Ingest workflow was designed around single file ingest, not complex multi-file sequences</a:t>
            </a:r>
            <a:endParaRPr sz="1600">
              <a:solidFill>
                <a:srgbClr val="777777"/>
              </a:solidFill>
              <a:latin typeface="Roboto Light"/>
              <a:ea typeface="Roboto Light"/>
              <a:cs typeface="Roboto Light"/>
              <a:sym typeface="Roboto Light"/>
            </a:endParaRPr>
          </a:p>
          <a:p>
            <a:pPr marL="457200" lvl="0" indent="-330200" algn="l" rtl="0">
              <a:spcBef>
                <a:spcPts val="0"/>
              </a:spcBef>
              <a:spcAft>
                <a:spcPts val="0"/>
              </a:spcAft>
              <a:buClr>
                <a:srgbClr val="777777"/>
              </a:buClr>
              <a:buSzPts val="1600"/>
              <a:buFont typeface="Roboto Light"/>
              <a:buChar char="●"/>
            </a:pPr>
            <a:r>
              <a:rPr lang="en" sz="1600">
                <a:solidFill>
                  <a:srgbClr val="777777"/>
                </a:solidFill>
                <a:latin typeface="Roboto Light"/>
                <a:ea typeface="Roboto Light"/>
                <a:cs typeface="Roboto Light"/>
                <a:sym typeface="Roboto Light"/>
              </a:rPr>
              <a:t>How to capture the preservation decision making process</a:t>
            </a:r>
            <a:endParaRPr sz="1600">
              <a:solidFill>
                <a:srgbClr val="777777"/>
              </a:solidFill>
              <a:latin typeface="Roboto Light"/>
              <a:ea typeface="Roboto Light"/>
              <a:cs typeface="Roboto Light"/>
              <a:sym typeface="Roboto Light"/>
            </a:endParaRPr>
          </a:p>
          <a:p>
            <a:pPr marL="457200" lvl="0" indent="-330200" algn="l" rtl="0">
              <a:spcBef>
                <a:spcPts val="0"/>
              </a:spcBef>
              <a:spcAft>
                <a:spcPts val="0"/>
              </a:spcAft>
              <a:buClr>
                <a:srgbClr val="777777"/>
              </a:buClr>
              <a:buSzPts val="1600"/>
              <a:buFont typeface="Roboto Light"/>
              <a:buChar char="●"/>
            </a:pPr>
            <a:r>
              <a:rPr lang="en" sz="1600">
                <a:solidFill>
                  <a:srgbClr val="777777"/>
                </a:solidFill>
                <a:latin typeface="Roboto Light"/>
                <a:ea typeface="Roboto Light"/>
                <a:cs typeface="Roboto Light"/>
                <a:sym typeface="Roboto Light"/>
              </a:rPr>
              <a:t>Adapting our ever-evolving condition assessment and documentation workflows to multi-file sequences</a:t>
            </a:r>
            <a:endParaRPr sz="1600">
              <a:solidFill>
                <a:srgbClr val="777777"/>
              </a:solidFill>
              <a:latin typeface="Roboto Light"/>
              <a:ea typeface="Roboto Light"/>
              <a:cs typeface="Roboto Light"/>
              <a:sym typeface="Roboto Light"/>
            </a:endParaRPr>
          </a:p>
          <a:p>
            <a:pPr marL="457200" lvl="0" indent="-330200" algn="l" rtl="0">
              <a:spcBef>
                <a:spcPts val="0"/>
              </a:spcBef>
              <a:spcAft>
                <a:spcPts val="0"/>
              </a:spcAft>
              <a:buClr>
                <a:srgbClr val="777777"/>
              </a:buClr>
              <a:buSzPts val="1600"/>
              <a:buFont typeface="Roboto Light"/>
              <a:buChar char="●"/>
            </a:pPr>
            <a:r>
              <a:rPr lang="en" sz="1600">
                <a:solidFill>
                  <a:srgbClr val="777777"/>
                </a:solidFill>
                <a:latin typeface="Roboto Light"/>
                <a:ea typeface="Roboto Light"/>
                <a:cs typeface="Roboto Light"/>
                <a:sym typeface="Roboto Light"/>
              </a:rPr>
              <a:t>Bridging knowledge gaps between vendors and conservation department</a:t>
            </a:r>
            <a:endParaRPr sz="1600">
              <a:solidFill>
                <a:srgbClr val="777777"/>
              </a:solidFill>
              <a:latin typeface="Roboto Light"/>
              <a:ea typeface="Roboto Light"/>
              <a:cs typeface="Roboto Light"/>
              <a:sym typeface="Roboto Light"/>
            </a:endParaRPr>
          </a:p>
          <a:p>
            <a:pPr marL="91440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solidFill>
                  <a:srgbClr val="000000"/>
                </a:solidFill>
                <a:latin typeface="Roboto Light"/>
                <a:ea typeface="Roboto Light"/>
                <a:cs typeface="Roboto Light"/>
                <a:sym typeface="Roboto Light"/>
              </a:rPr>
              <a:t>The challenges of DPX</a:t>
            </a:r>
            <a:endParaRPr sz="3600">
              <a:solidFill>
                <a:srgbClr val="000000"/>
              </a:solidFill>
              <a:latin typeface="Roboto Light"/>
              <a:ea typeface="Roboto Light"/>
              <a:cs typeface="Roboto Light"/>
              <a:sym typeface="Roboto Light"/>
            </a:endParaRPr>
          </a:p>
          <a:p>
            <a:pPr marL="0" lvl="0" indent="0" algn="l" rtl="0">
              <a:spcBef>
                <a:spcPts val="0"/>
              </a:spcBef>
              <a:spcAft>
                <a:spcPts val="0"/>
              </a:spcAft>
              <a:buClr>
                <a:srgbClr val="000000"/>
              </a:buClr>
              <a:buSzPts val="1100"/>
              <a:buFont typeface="Arial"/>
              <a:buNone/>
            </a:pPr>
            <a:endParaRPr sz="1400">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endParaRPr sz="3600"/>
          </a:p>
          <a:p>
            <a:pPr marL="0" lvl="0" indent="0" algn="l" rtl="0">
              <a:spcBef>
                <a:spcPts val="0"/>
              </a:spcBef>
              <a:spcAft>
                <a:spcPts val="0"/>
              </a:spcAft>
              <a:buNone/>
            </a:pPr>
            <a:endParaRPr/>
          </a:p>
        </p:txBody>
      </p:sp>
      <p:sp>
        <p:nvSpPr>
          <p:cNvPr id="217" name="Google Shape;217;p35"/>
          <p:cNvSpPr txBox="1"/>
          <p:nvPr/>
        </p:nvSpPr>
        <p:spPr>
          <a:xfrm>
            <a:off x="269125" y="1196175"/>
            <a:ext cx="3891600" cy="367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800" dirty="0">
              <a:solidFill>
                <a:schemeClr val="dk2"/>
              </a:solidFill>
              <a:latin typeface="Roboto Light"/>
              <a:ea typeface="Roboto Light"/>
              <a:cs typeface="Roboto Light"/>
              <a:sym typeface="Roboto Light"/>
            </a:endParaRPr>
          </a:p>
          <a:p>
            <a:pPr marL="457200" lvl="0" indent="-342900" algn="l" rtl="0">
              <a:lnSpc>
                <a:spcPct val="115000"/>
              </a:lnSpc>
              <a:spcBef>
                <a:spcPts val="0"/>
              </a:spcBef>
              <a:spcAft>
                <a:spcPts val="0"/>
              </a:spcAft>
              <a:buClr>
                <a:schemeClr val="dk2"/>
              </a:buClr>
              <a:buSzPts val="1800"/>
              <a:buFont typeface="Roboto Light"/>
              <a:buChar char="●"/>
            </a:pPr>
            <a:r>
              <a:rPr lang="en" sz="1800" dirty="0">
                <a:solidFill>
                  <a:schemeClr val="dk2"/>
                </a:solidFill>
                <a:latin typeface="Roboto Light"/>
                <a:ea typeface="Roboto Light"/>
                <a:cs typeface="Roboto Light"/>
                <a:sym typeface="Roboto Light"/>
              </a:rPr>
              <a:t>Lack of consensus amongst the field in terms of the handling and/or preservation of DPX materials </a:t>
            </a:r>
            <a:endParaRPr sz="1800" dirty="0">
              <a:solidFill>
                <a:schemeClr val="dk2"/>
              </a:solidFill>
              <a:latin typeface="Roboto Light"/>
              <a:ea typeface="Roboto Light"/>
              <a:cs typeface="Roboto Light"/>
              <a:sym typeface="Roboto Light"/>
            </a:endParaRPr>
          </a:p>
          <a:p>
            <a:pPr marL="457200" lvl="0" indent="-342900" algn="l" rtl="0">
              <a:lnSpc>
                <a:spcPct val="115000"/>
              </a:lnSpc>
              <a:spcBef>
                <a:spcPts val="0"/>
              </a:spcBef>
              <a:spcAft>
                <a:spcPts val="0"/>
              </a:spcAft>
              <a:buClr>
                <a:schemeClr val="dk2"/>
              </a:buClr>
              <a:buSzPts val="1800"/>
              <a:buFont typeface="Roboto Light"/>
              <a:buChar char="●"/>
            </a:pPr>
            <a:r>
              <a:rPr lang="en" sz="1800" dirty="0">
                <a:solidFill>
                  <a:schemeClr val="dk2"/>
                </a:solidFill>
                <a:latin typeface="Roboto Light"/>
                <a:ea typeface="Roboto Light"/>
                <a:cs typeface="Roboto Light"/>
                <a:sym typeface="Roboto Light"/>
              </a:rPr>
              <a:t>File format sustainability unknowns </a:t>
            </a:r>
            <a:endParaRPr sz="1800" dirty="0">
              <a:solidFill>
                <a:schemeClr val="dk2"/>
              </a:solidFill>
              <a:latin typeface="Roboto Light"/>
              <a:ea typeface="Roboto Light"/>
              <a:cs typeface="Roboto Light"/>
              <a:sym typeface="Roboto Light"/>
            </a:endParaRPr>
          </a:p>
          <a:p>
            <a:pPr marL="457200" lvl="0" indent="-342900" algn="l" rtl="0">
              <a:lnSpc>
                <a:spcPct val="115000"/>
              </a:lnSpc>
              <a:spcBef>
                <a:spcPts val="0"/>
              </a:spcBef>
              <a:spcAft>
                <a:spcPts val="0"/>
              </a:spcAft>
              <a:buClr>
                <a:schemeClr val="dk2"/>
              </a:buClr>
              <a:buSzPts val="1800"/>
              <a:buFont typeface="Roboto Light"/>
              <a:buChar char="●"/>
            </a:pPr>
            <a:r>
              <a:rPr lang="en" sz="1800" dirty="0">
                <a:solidFill>
                  <a:schemeClr val="dk2"/>
                </a:solidFill>
                <a:latin typeface="Roboto Light"/>
                <a:ea typeface="Roboto Light"/>
                <a:cs typeface="Roboto Light"/>
                <a:sym typeface="Roboto Light"/>
              </a:rPr>
              <a:t>Curation of material (what to keep and why?) </a:t>
            </a:r>
            <a:endParaRPr sz="1800" dirty="0">
              <a:latin typeface="Roboto Light"/>
              <a:ea typeface="Roboto Light"/>
              <a:cs typeface="Roboto Light"/>
              <a:sym typeface="Roboto Light"/>
            </a:endParaRPr>
          </a:p>
        </p:txBody>
      </p:sp>
      <p:pic>
        <p:nvPicPr>
          <p:cNvPr id="218" name="Google Shape;218;p35"/>
          <p:cNvPicPr preferRelativeResize="0"/>
          <p:nvPr/>
        </p:nvPicPr>
        <p:blipFill>
          <a:blip r:embed="rId3">
            <a:alphaModFix/>
          </a:blip>
          <a:stretch>
            <a:fillRect/>
          </a:stretch>
        </p:blipFill>
        <p:spPr>
          <a:xfrm>
            <a:off x="4313125" y="1170125"/>
            <a:ext cx="3527053" cy="3820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solidFill>
                  <a:srgbClr val="000000"/>
                </a:solidFill>
                <a:latin typeface="Roboto Light"/>
                <a:ea typeface="Roboto Light"/>
                <a:cs typeface="Roboto Light"/>
                <a:sym typeface="Roboto Light"/>
              </a:rPr>
              <a:t>Research into the DPX format</a:t>
            </a:r>
            <a:endParaRPr sz="3600">
              <a:solidFill>
                <a:srgbClr val="000000"/>
              </a:solidFill>
              <a:latin typeface="Roboto Light"/>
              <a:ea typeface="Roboto Light"/>
              <a:cs typeface="Roboto Light"/>
              <a:sym typeface="Roboto Light"/>
            </a:endParaRPr>
          </a:p>
          <a:p>
            <a:pPr marL="0" lvl="0" indent="0" algn="l" rtl="0">
              <a:spcBef>
                <a:spcPts val="0"/>
              </a:spcBef>
              <a:spcAft>
                <a:spcPts val="0"/>
              </a:spcAft>
              <a:buClr>
                <a:srgbClr val="000000"/>
              </a:buClr>
              <a:buSzPts val="1100"/>
              <a:buFont typeface="Arial"/>
              <a:buNone/>
            </a:pPr>
            <a:endParaRPr sz="1400">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endParaRPr sz="3600"/>
          </a:p>
          <a:p>
            <a:pPr marL="0" lvl="0" indent="0" algn="l" rtl="0">
              <a:spcBef>
                <a:spcPts val="0"/>
              </a:spcBef>
              <a:spcAft>
                <a:spcPts val="0"/>
              </a:spcAft>
              <a:buNone/>
            </a:pPr>
            <a:endParaRPr/>
          </a:p>
        </p:txBody>
      </p:sp>
      <p:sp>
        <p:nvSpPr>
          <p:cNvPr id="224" name="Google Shape;224;p36"/>
          <p:cNvSpPr txBox="1"/>
          <p:nvPr/>
        </p:nvSpPr>
        <p:spPr>
          <a:xfrm>
            <a:off x="269125" y="1196175"/>
            <a:ext cx="4935000" cy="367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dk2"/>
              </a:solidFill>
              <a:latin typeface="Roboto Light"/>
              <a:ea typeface="Roboto Light"/>
              <a:cs typeface="Roboto Light"/>
              <a:sym typeface="Roboto Light"/>
            </a:endParaRPr>
          </a:p>
          <a:p>
            <a:pPr marL="457200" lvl="0"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Researching and examining the DPX file format. </a:t>
            </a:r>
            <a:endParaRPr sz="1800">
              <a:solidFill>
                <a:schemeClr val="dk2"/>
              </a:solidFill>
              <a:latin typeface="Roboto Light"/>
              <a:ea typeface="Roboto Light"/>
              <a:cs typeface="Roboto Light"/>
              <a:sym typeface="Roboto Light"/>
            </a:endParaRPr>
          </a:p>
          <a:p>
            <a:pPr marL="914400" lvl="1"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What it is? </a:t>
            </a:r>
            <a:endParaRPr sz="1800">
              <a:solidFill>
                <a:schemeClr val="dk2"/>
              </a:solidFill>
              <a:latin typeface="Roboto Light"/>
              <a:ea typeface="Roboto Light"/>
              <a:cs typeface="Roboto Light"/>
              <a:sym typeface="Roboto Light"/>
            </a:endParaRPr>
          </a:p>
          <a:p>
            <a:pPr marL="914400" lvl="1"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How is it supposed to be rendered or played back?</a:t>
            </a:r>
            <a:endParaRPr sz="1800">
              <a:solidFill>
                <a:schemeClr val="dk2"/>
              </a:solidFill>
              <a:latin typeface="Roboto Light"/>
              <a:ea typeface="Roboto Light"/>
              <a:cs typeface="Roboto Light"/>
              <a:sym typeface="Roboto Light"/>
            </a:endParaRPr>
          </a:p>
          <a:p>
            <a:pPr marL="457200" lvl="0"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Characterization methods, metadata extraction, embedding metadata, tools </a:t>
            </a:r>
            <a:endParaRPr sz="1800">
              <a:solidFill>
                <a:schemeClr val="dk2"/>
              </a:solidFill>
              <a:latin typeface="Roboto Light"/>
              <a:ea typeface="Roboto Light"/>
              <a:cs typeface="Roboto Light"/>
              <a:sym typeface="Roboto Light"/>
            </a:endParaRPr>
          </a:p>
          <a:p>
            <a:pPr marL="457200" lvl="0"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How others are working or managing large quantities of DPX files</a:t>
            </a:r>
            <a:endParaRPr sz="1800">
              <a:solidFill>
                <a:schemeClr val="dk2"/>
              </a:solidFill>
              <a:latin typeface="Roboto Light"/>
              <a:ea typeface="Roboto Light"/>
              <a:cs typeface="Roboto Light"/>
              <a:sym typeface="Roboto Light"/>
            </a:endParaRPr>
          </a:p>
        </p:txBody>
      </p:sp>
      <p:pic>
        <p:nvPicPr>
          <p:cNvPr id="225" name="Google Shape;225;p36"/>
          <p:cNvPicPr preferRelativeResize="0"/>
          <p:nvPr/>
        </p:nvPicPr>
        <p:blipFill rotWithShape="1">
          <a:blip r:embed="rId3">
            <a:alphaModFix/>
          </a:blip>
          <a:srcRect b="14683"/>
          <a:stretch/>
        </p:blipFill>
        <p:spPr>
          <a:xfrm>
            <a:off x="5373825" y="1196175"/>
            <a:ext cx="3458474" cy="2950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body" idx="1"/>
          </p:nvPr>
        </p:nvSpPr>
        <p:spPr>
          <a:xfrm>
            <a:off x="311700" y="1184725"/>
            <a:ext cx="4409400" cy="3569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Roboto Light"/>
              <a:buChar char="●"/>
            </a:pPr>
            <a:r>
              <a:rPr lang="en">
                <a:latin typeface="Roboto Light"/>
                <a:ea typeface="Roboto Light"/>
                <a:cs typeface="Roboto Light"/>
                <a:sym typeface="Roboto Light"/>
              </a:rPr>
              <a:t>Establishment and Refinement of Internal Procedures and Workflows (within and across depts) to capture and assess material in an efficient and responsible manner </a:t>
            </a:r>
            <a:endParaRPr>
              <a:latin typeface="Roboto Light"/>
              <a:ea typeface="Roboto Light"/>
              <a:cs typeface="Roboto Light"/>
              <a:sym typeface="Roboto Light"/>
            </a:endParaRPr>
          </a:p>
          <a:p>
            <a:pPr marL="457200" lvl="0" indent="-342900" algn="l" rtl="0">
              <a:spcBef>
                <a:spcPts val="0"/>
              </a:spcBef>
              <a:spcAft>
                <a:spcPts val="0"/>
              </a:spcAft>
              <a:buClr>
                <a:schemeClr val="dk2"/>
              </a:buClr>
              <a:buSzPts val="1800"/>
              <a:buFont typeface="Roboto Light"/>
              <a:buChar char="●"/>
            </a:pPr>
            <a:r>
              <a:rPr lang="en">
                <a:latin typeface="Roboto Light"/>
                <a:ea typeface="Roboto Light"/>
                <a:cs typeface="Roboto Light"/>
                <a:sym typeface="Roboto Light"/>
              </a:rPr>
              <a:t>Trying to understand the significant properties of DPX </a:t>
            </a:r>
            <a:endParaRPr>
              <a:latin typeface="Roboto Light"/>
              <a:ea typeface="Roboto Light"/>
              <a:cs typeface="Roboto Light"/>
              <a:sym typeface="Roboto Light"/>
            </a:endParaRPr>
          </a:p>
          <a:p>
            <a:pPr marL="457200" lvl="0" indent="-342900" algn="l" rtl="0">
              <a:spcBef>
                <a:spcPts val="0"/>
              </a:spcBef>
              <a:spcAft>
                <a:spcPts val="0"/>
              </a:spcAft>
              <a:buClr>
                <a:schemeClr val="dk2"/>
              </a:buClr>
              <a:buSzPts val="1800"/>
              <a:buFont typeface="Roboto Light"/>
              <a:buChar char="●"/>
            </a:pPr>
            <a:r>
              <a:rPr lang="en">
                <a:latin typeface="Roboto Light"/>
                <a:ea typeface="Roboto Light"/>
                <a:cs typeface="Roboto Light"/>
                <a:sym typeface="Roboto Light"/>
              </a:rPr>
              <a:t>Strategies to document process history and decision making in the DPX file format itself </a:t>
            </a:r>
            <a:endParaRPr>
              <a:latin typeface="Roboto Light"/>
              <a:ea typeface="Roboto Light"/>
              <a:cs typeface="Roboto Light"/>
              <a:sym typeface="Roboto Light"/>
            </a:endParaRPr>
          </a:p>
        </p:txBody>
      </p:sp>
      <p:sp>
        <p:nvSpPr>
          <p:cNvPr id="231" name="Google Shape;23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000000"/>
                </a:solidFill>
                <a:latin typeface="Roboto Light"/>
                <a:ea typeface="Roboto Light"/>
                <a:cs typeface="Roboto Light"/>
                <a:sym typeface="Roboto Light"/>
              </a:rPr>
              <a:t>What we are doing and how we are doing it</a:t>
            </a:r>
            <a:endParaRPr sz="3000">
              <a:solidFill>
                <a:srgbClr val="000000"/>
              </a:solidFill>
              <a:latin typeface="Roboto Light"/>
              <a:ea typeface="Roboto Light"/>
              <a:cs typeface="Roboto Light"/>
              <a:sym typeface="Roboto Light"/>
            </a:endParaRPr>
          </a:p>
        </p:txBody>
      </p:sp>
      <p:pic>
        <p:nvPicPr>
          <p:cNvPr id="232" name="Google Shape;232;p37"/>
          <p:cNvPicPr preferRelativeResize="0"/>
          <p:nvPr/>
        </p:nvPicPr>
        <p:blipFill>
          <a:blip r:embed="rId3">
            <a:alphaModFix/>
          </a:blip>
          <a:stretch>
            <a:fillRect/>
          </a:stretch>
        </p:blipFill>
        <p:spPr>
          <a:xfrm>
            <a:off x="4842650" y="1958775"/>
            <a:ext cx="3876350" cy="631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000000"/>
                </a:solidFill>
              </a:rPr>
              <a:t>Metadata</a:t>
            </a:r>
            <a:endParaRPr sz="3600">
              <a:solidFill>
                <a:srgbClr val="000000"/>
              </a:solidFill>
            </a:endParaRPr>
          </a:p>
        </p:txBody>
      </p:sp>
      <p:sp>
        <p:nvSpPr>
          <p:cNvPr id="238" name="Google Shape;238;p38"/>
          <p:cNvSpPr txBox="1"/>
          <p:nvPr/>
        </p:nvSpPr>
        <p:spPr>
          <a:xfrm>
            <a:off x="311700" y="1668550"/>
            <a:ext cx="3564000" cy="31221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Reviewing FADGI guidelines</a:t>
            </a:r>
            <a:endParaRPr sz="1800">
              <a:solidFill>
                <a:schemeClr val="dk2"/>
              </a:solidFill>
              <a:latin typeface="Roboto Light"/>
              <a:ea typeface="Roboto Light"/>
              <a:cs typeface="Roboto Light"/>
              <a:sym typeface="Roboto Light"/>
            </a:endParaRPr>
          </a:p>
          <a:p>
            <a:pPr marL="457200" lvl="0"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Analysis of Tools</a:t>
            </a:r>
            <a:endParaRPr sz="1800">
              <a:solidFill>
                <a:schemeClr val="dk2"/>
              </a:solidFill>
              <a:latin typeface="Roboto Light"/>
              <a:ea typeface="Roboto Light"/>
              <a:cs typeface="Roboto Light"/>
              <a:sym typeface="Roboto Light"/>
            </a:endParaRPr>
          </a:p>
          <a:p>
            <a:pPr marL="914400" lvl="1"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MediaInfo </a:t>
            </a:r>
            <a:endParaRPr sz="1800">
              <a:solidFill>
                <a:schemeClr val="dk2"/>
              </a:solidFill>
              <a:latin typeface="Roboto Light"/>
              <a:ea typeface="Roboto Light"/>
              <a:cs typeface="Roboto Light"/>
              <a:sym typeface="Roboto Light"/>
            </a:endParaRPr>
          </a:p>
          <a:p>
            <a:pPr marL="914400" lvl="1"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Exiftool</a:t>
            </a:r>
            <a:endParaRPr sz="1800">
              <a:solidFill>
                <a:schemeClr val="dk2"/>
              </a:solidFill>
              <a:latin typeface="Roboto Light"/>
              <a:ea typeface="Roboto Light"/>
              <a:cs typeface="Roboto Light"/>
              <a:sym typeface="Roboto Light"/>
            </a:endParaRPr>
          </a:p>
          <a:p>
            <a:pPr marL="914400" lvl="1"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Imagemagick</a:t>
            </a:r>
            <a:endParaRPr sz="1800">
              <a:solidFill>
                <a:schemeClr val="dk2"/>
              </a:solidFill>
              <a:latin typeface="Roboto Light"/>
              <a:ea typeface="Roboto Light"/>
              <a:cs typeface="Roboto Light"/>
              <a:sym typeface="Roboto Light"/>
            </a:endParaRPr>
          </a:p>
          <a:p>
            <a:pPr marL="914400" lvl="1"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DPX Analytics</a:t>
            </a:r>
            <a:endParaRPr sz="1800">
              <a:solidFill>
                <a:schemeClr val="dk2"/>
              </a:solidFill>
              <a:latin typeface="Roboto Light"/>
              <a:ea typeface="Roboto Light"/>
              <a:cs typeface="Roboto Light"/>
              <a:sym typeface="Roboto Light"/>
            </a:endParaRPr>
          </a:p>
          <a:p>
            <a:pPr marL="914400" lvl="1"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GraphicsMagick</a:t>
            </a:r>
            <a:endParaRPr sz="1800">
              <a:solidFill>
                <a:schemeClr val="dk2"/>
              </a:solidFill>
              <a:latin typeface="Roboto Light"/>
              <a:ea typeface="Roboto Light"/>
              <a:cs typeface="Roboto Light"/>
              <a:sym typeface="Roboto Light"/>
            </a:endParaRPr>
          </a:p>
          <a:p>
            <a:pPr marL="457200" lvl="0"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Analysis of Terminology </a:t>
            </a:r>
            <a:endParaRPr sz="1800">
              <a:solidFill>
                <a:schemeClr val="dk2"/>
              </a:solidFill>
              <a:latin typeface="Roboto Light"/>
              <a:ea typeface="Roboto Light"/>
              <a:cs typeface="Roboto Light"/>
              <a:sym typeface="Roboto Light"/>
            </a:endParaRPr>
          </a:p>
          <a:p>
            <a:pPr marL="914400" lvl="1" indent="-342900" algn="l" rtl="0">
              <a:lnSpc>
                <a:spcPct val="115000"/>
              </a:lnSpc>
              <a:spcBef>
                <a:spcPts val="0"/>
              </a:spcBef>
              <a:spcAft>
                <a:spcPts val="0"/>
              </a:spcAft>
              <a:buClr>
                <a:schemeClr val="dk2"/>
              </a:buClr>
              <a:buSzPts val="1800"/>
              <a:buFont typeface="Roboto Light"/>
              <a:buChar char="○"/>
            </a:pPr>
            <a:r>
              <a:rPr lang="en" sz="1800">
                <a:solidFill>
                  <a:schemeClr val="dk2"/>
                </a:solidFill>
                <a:latin typeface="Roboto Light"/>
                <a:ea typeface="Roboto Light"/>
                <a:cs typeface="Roboto Light"/>
                <a:sym typeface="Roboto Light"/>
              </a:rPr>
              <a:t>how fields are translated </a:t>
            </a:r>
            <a:endParaRPr sz="1800">
              <a:solidFill>
                <a:schemeClr val="dk2"/>
              </a:solidFill>
              <a:latin typeface="Roboto Light"/>
              <a:ea typeface="Roboto Light"/>
              <a:cs typeface="Roboto Light"/>
              <a:sym typeface="Roboto Light"/>
            </a:endParaRPr>
          </a:p>
          <a:p>
            <a:pPr marL="914400" lvl="0" indent="0" algn="l" rtl="0">
              <a:lnSpc>
                <a:spcPct val="115000"/>
              </a:lnSpc>
              <a:spcBef>
                <a:spcPts val="0"/>
              </a:spcBef>
              <a:spcAft>
                <a:spcPts val="0"/>
              </a:spcAft>
              <a:buClr>
                <a:schemeClr val="dk1"/>
              </a:buClr>
              <a:buSzPts val="1100"/>
              <a:buFont typeface="Arial"/>
              <a:buNone/>
            </a:pPr>
            <a:r>
              <a:rPr lang="en" sz="1800">
                <a:solidFill>
                  <a:schemeClr val="dk2"/>
                </a:solidFill>
                <a:latin typeface="Roboto Light"/>
                <a:ea typeface="Roboto Light"/>
                <a:cs typeface="Roboto Light"/>
                <a:sym typeface="Roboto Light"/>
              </a:rPr>
              <a:t>From one tool to the next</a:t>
            </a:r>
            <a:endParaRPr sz="1800">
              <a:solidFill>
                <a:schemeClr val="dk2"/>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800">
              <a:solidFill>
                <a:schemeClr val="dk2"/>
              </a:solidFill>
              <a:latin typeface="Calibri"/>
              <a:ea typeface="Calibri"/>
              <a:cs typeface="Calibri"/>
              <a:sym typeface="Calibri"/>
            </a:endParaRPr>
          </a:p>
          <a:p>
            <a:pPr marL="457200" lvl="0" indent="0" algn="l" rtl="0">
              <a:lnSpc>
                <a:spcPct val="115000"/>
              </a:lnSpc>
              <a:spcBef>
                <a:spcPts val="0"/>
              </a:spcBef>
              <a:spcAft>
                <a:spcPts val="0"/>
              </a:spcAft>
              <a:buNone/>
            </a:pPr>
            <a:endParaRPr/>
          </a:p>
        </p:txBody>
      </p:sp>
      <p:pic>
        <p:nvPicPr>
          <p:cNvPr id="239" name="Google Shape;239;p38"/>
          <p:cNvPicPr preferRelativeResize="0"/>
          <p:nvPr/>
        </p:nvPicPr>
        <p:blipFill>
          <a:blip r:embed="rId3">
            <a:alphaModFix/>
          </a:blip>
          <a:stretch>
            <a:fillRect/>
          </a:stretch>
        </p:blipFill>
        <p:spPr>
          <a:xfrm>
            <a:off x="3984925" y="1606425"/>
            <a:ext cx="4984225" cy="1589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000000"/>
                </a:solidFill>
                <a:latin typeface="Roboto Light"/>
                <a:ea typeface="Roboto Light"/>
                <a:cs typeface="Roboto Light"/>
                <a:sym typeface="Roboto Light"/>
              </a:rPr>
              <a:t>Playback, transcoding, and packaging tools</a:t>
            </a:r>
            <a:endParaRPr sz="3000">
              <a:solidFill>
                <a:srgbClr val="000000"/>
              </a:solidFill>
              <a:latin typeface="Roboto Light"/>
              <a:ea typeface="Roboto Light"/>
              <a:cs typeface="Roboto Light"/>
              <a:sym typeface="Roboto Light"/>
            </a:endParaRPr>
          </a:p>
          <a:p>
            <a:pPr marL="0" lvl="0" indent="0" algn="ctr" rtl="0">
              <a:spcBef>
                <a:spcPts val="0"/>
              </a:spcBef>
              <a:spcAft>
                <a:spcPts val="0"/>
              </a:spcAft>
              <a:buNone/>
            </a:pPr>
            <a:endParaRPr sz="3600">
              <a:solidFill>
                <a:srgbClr val="000000"/>
              </a:solidFill>
              <a:latin typeface="Arial"/>
              <a:ea typeface="Arial"/>
              <a:cs typeface="Arial"/>
              <a:sym typeface="Arial"/>
            </a:endParaRPr>
          </a:p>
          <a:p>
            <a:pPr marL="0" lvl="0" indent="0" algn="l" rtl="0">
              <a:spcBef>
                <a:spcPts val="0"/>
              </a:spcBef>
              <a:spcAft>
                <a:spcPts val="0"/>
              </a:spcAft>
              <a:buNone/>
            </a:pPr>
            <a:endParaRPr sz="3600">
              <a:solidFill>
                <a:srgbClr val="000000"/>
              </a:solidFill>
              <a:latin typeface="Arial"/>
              <a:ea typeface="Arial"/>
              <a:cs typeface="Arial"/>
              <a:sym typeface="Arial"/>
            </a:endParaRPr>
          </a:p>
          <a:p>
            <a:pPr marL="0" lvl="0" indent="0" algn="l" rtl="0">
              <a:spcBef>
                <a:spcPts val="0"/>
              </a:spcBef>
              <a:spcAft>
                <a:spcPts val="0"/>
              </a:spcAft>
              <a:buNone/>
            </a:pPr>
            <a:endParaRPr sz="3600">
              <a:solidFill>
                <a:srgbClr val="000000"/>
              </a:solidFill>
            </a:endParaRPr>
          </a:p>
        </p:txBody>
      </p:sp>
      <p:sp>
        <p:nvSpPr>
          <p:cNvPr id="245" name="Google Shape;245;p39"/>
          <p:cNvSpPr txBox="1">
            <a:spLocks noGrp="1"/>
          </p:cNvSpPr>
          <p:nvPr>
            <p:ph type="body" idx="1"/>
          </p:nvPr>
        </p:nvSpPr>
        <p:spPr>
          <a:xfrm>
            <a:off x="311700" y="1164700"/>
            <a:ext cx="70290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latin typeface="Roboto Light"/>
                <a:ea typeface="Roboto Light"/>
                <a:cs typeface="Roboto Light"/>
                <a:sym typeface="Roboto Light"/>
              </a:rPr>
              <a:t>Playback</a:t>
            </a:r>
            <a:endParaRPr sz="1800">
              <a:latin typeface="Roboto Light"/>
              <a:ea typeface="Roboto Light"/>
              <a:cs typeface="Roboto Light"/>
              <a:sym typeface="Roboto Light"/>
            </a:endParaRPr>
          </a:p>
          <a:p>
            <a:pPr marL="914400" lvl="1" indent="-342900" algn="l" rtl="0">
              <a:spcBef>
                <a:spcPts val="0"/>
              </a:spcBef>
              <a:spcAft>
                <a:spcPts val="0"/>
              </a:spcAft>
              <a:buSzPts val="1800"/>
              <a:buFont typeface="Roboto Light"/>
              <a:buChar char="○"/>
            </a:pPr>
            <a:r>
              <a:rPr lang="en" sz="1800"/>
              <a:t>ffplay</a:t>
            </a:r>
            <a:endParaRPr sz="1800"/>
          </a:p>
          <a:p>
            <a:pPr marL="914400" lvl="1" indent="-342900" algn="l" rtl="0">
              <a:spcBef>
                <a:spcPts val="0"/>
              </a:spcBef>
              <a:spcAft>
                <a:spcPts val="0"/>
              </a:spcAft>
              <a:buSzPts val="1800"/>
              <a:buChar char="○"/>
            </a:pPr>
            <a:r>
              <a:rPr lang="en" sz="1800"/>
              <a:t>DaVinci Resolve</a:t>
            </a:r>
            <a:endParaRPr sz="1800"/>
          </a:p>
          <a:p>
            <a:pPr marL="914400" lvl="1" indent="-342900" algn="l" rtl="0">
              <a:spcBef>
                <a:spcPts val="0"/>
              </a:spcBef>
              <a:spcAft>
                <a:spcPts val="0"/>
              </a:spcAft>
              <a:buSzPts val="1800"/>
              <a:buChar char="○"/>
            </a:pPr>
            <a:r>
              <a:rPr lang="en" sz="1800"/>
              <a:t>Adobe Premiere</a:t>
            </a:r>
            <a:endParaRPr sz="1800"/>
          </a:p>
          <a:p>
            <a:pPr marL="457200" lvl="0" indent="-342900" algn="l" rtl="0">
              <a:spcBef>
                <a:spcPts val="0"/>
              </a:spcBef>
              <a:spcAft>
                <a:spcPts val="0"/>
              </a:spcAft>
              <a:buSzPts val="1800"/>
              <a:buChar char="●"/>
            </a:pPr>
            <a:r>
              <a:rPr lang="en" sz="1800">
                <a:latin typeface="Roboto Light"/>
                <a:ea typeface="Roboto Light"/>
                <a:cs typeface="Roboto Light"/>
                <a:sym typeface="Roboto Light"/>
              </a:rPr>
              <a:t>Looking into lossless transcoding options for efficient storage and preservation </a:t>
            </a:r>
            <a:endParaRPr sz="1800">
              <a:latin typeface="Roboto Light"/>
              <a:ea typeface="Roboto Light"/>
              <a:cs typeface="Roboto Light"/>
              <a:sym typeface="Roboto Light"/>
            </a:endParaRPr>
          </a:p>
          <a:p>
            <a:pPr marL="914400" lvl="1" indent="-342900" algn="l" rtl="0">
              <a:spcBef>
                <a:spcPts val="0"/>
              </a:spcBef>
              <a:spcAft>
                <a:spcPts val="0"/>
              </a:spcAft>
              <a:buSzPts val="1800"/>
              <a:buChar char="○"/>
            </a:pPr>
            <a:r>
              <a:rPr lang="en" sz="1800"/>
              <a:t>MXF/OP1a</a:t>
            </a:r>
            <a:endParaRPr sz="1800"/>
          </a:p>
          <a:p>
            <a:pPr marL="914400" lvl="1" indent="-342900" algn="l" rtl="0">
              <a:spcBef>
                <a:spcPts val="0"/>
              </a:spcBef>
              <a:spcAft>
                <a:spcPts val="0"/>
              </a:spcAft>
              <a:buSzPts val="1800"/>
              <a:buChar char="○"/>
            </a:pPr>
            <a:r>
              <a:rPr lang="en" sz="1800"/>
              <a:t>MXF/JPEG2000</a:t>
            </a:r>
            <a:endParaRPr sz="1800"/>
          </a:p>
          <a:p>
            <a:pPr marL="914400" lvl="1" indent="-342900" algn="l" rtl="0">
              <a:spcBef>
                <a:spcPts val="0"/>
              </a:spcBef>
              <a:spcAft>
                <a:spcPts val="0"/>
              </a:spcAft>
              <a:buSzPts val="1800"/>
              <a:buChar char="○"/>
            </a:pPr>
            <a:r>
              <a:rPr lang="en" sz="1800"/>
              <a:t>FFV1/MKV</a:t>
            </a:r>
            <a:endParaRPr sz="1800"/>
          </a:p>
          <a:p>
            <a:pPr marL="457200" lvl="0" indent="-342900" algn="l" rtl="0">
              <a:spcBef>
                <a:spcPts val="0"/>
              </a:spcBef>
              <a:spcAft>
                <a:spcPts val="0"/>
              </a:spcAft>
              <a:buSzPts val="1800"/>
              <a:buChar char="●"/>
            </a:pPr>
            <a:r>
              <a:rPr lang="en" sz="1800">
                <a:latin typeface="Roboto Light"/>
                <a:ea typeface="Roboto Light"/>
                <a:cs typeface="Roboto Light"/>
                <a:sym typeface="Roboto Light"/>
              </a:rPr>
              <a:t>Lossless compression/packaging tools</a:t>
            </a:r>
            <a:endParaRPr sz="1800">
              <a:latin typeface="Roboto Light"/>
              <a:ea typeface="Roboto Light"/>
              <a:cs typeface="Roboto Light"/>
              <a:sym typeface="Roboto Light"/>
            </a:endParaRPr>
          </a:p>
          <a:p>
            <a:pPr marL="914400" lvl="1" indent="-342900" algn="l" rtl="0">
              <a:spcBef>
                <a:spcPts val="0"/>
              </a:spcBef>
              <a:spcAft>
                <a:spcPts val="0"/>
              </a:spcAft>
              <a:buSzPts val="1800"/>
              <a:buChar char="○"/>
            </a:pPr>
            <a:r>
              <a:rPr lang="en" sz="1800"/>
              <a:t>ZIP </a:t>
            </a:r>
            <a:endParaRPr sz="1800"/>
          </a:p>
          <a:p>
            <a:pPr marL="914400" lvl="1" indent="-342900" algn="l" rtl="0">
              <a:spcBef>
                <a:spcPts val="0"/>
              </a:spcBef>
              <a:spcAft>
                <a:spcPts val="0"/>
              </a:spcAft>
              <a:buSzPts val="1800"/>
              <a:buChar char="○"/>
            </a:pPr>
            <a:r>
              <a:rPr lang="en" sz="1800"/>
              <a:t>TAR </a:t>
            </a:r>
            <a:endParaRPr sz="1800"/>
          </a:p>
          <a:p>
            <a:pPr marL="91440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Preliminary results</a:t>
            </a:r>
            <a:endParaRPr>
              <a:latin typeface="Roboto Light"/>
              <a:ea typeface="Roboto Light"/>
              <a:cs typeface="Roboto Light"/>
              <a:sym typeface="Roboto Light"/>
            </a:endParaRPr>
          </a:p>
        </p:txBody>
      </p:sp>
      <p:sp>
        <p:nvSpPr>
          <p:cNvPr id="251" name="Google Shape;251;p40"/>
          <p:cNvSpPr txBox="1">
            <a:spLocks noGrp="1"/>
          </p:cNvSpPr>
          <p:nvPr>
            <p:ph type="body" idx="1"/>
          </p:nvPr>
        </p:nvSpPr>
        <p:spPr>
          <a:xfrm>
            <a:off x="311700" y="945700"/>
            <a:ext cx="3594000" cy="4053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latin typeface="Roboto Light"/>
              <a:ea typeface="Roboto Light"/>
              <a:cs typeface="Roboto Light"/>
              <a:sym typeface="Roboto Light"/>
            </a:endParaRPr>
          </a:p>
          <a:p>
            <a:pPr marL="457200" lvl="0" indent="-317500" algn="l" rtl="0">
              <a:spcBef>
                <a:spcPts val="0"/>
              </a:spcBef>
              <a:spcAft>
                <a:spcPts val="0"/>
              </a:spcAft>
              <a:buSzPts val="1400"/>
              <a:buFont typeface="Roboto Light"/>
              <a:buAutoNum type="arabicPeriod"/>
            </a:pPr>
            <a:r>
              <a:rPr lang="en">
                <a:latin typeface="Roboto Light"/>
                <a:ea typeface="Roboto Light"/>
                <a:cs typeface="Roboto Light"/>
                <a:sym typeface="Roboto Light"/>
              </a:rPr>
              <a:t>2K resolution DPX directory composed of 14,619 files amounted to 103.03 GB transformed into a 70.51 GB MKV using RAWcooked</a:t>
            </a:r>
            <a:endParaRPr>
              <a:latin typeface="Roboto Light"/>
              <a:ea typeface="Roboto Light"/>
              <a:cs typeface="Roboto Light"/>
              <a:sym typeface="Roboto Light"/>
            </a:endParaRPr>
          </a:p>
          <a:p>
            <a:pPr marL="457200" lvl="0" indent="-317500" algn="l" rtl="0">
              <a:spcBef>
                <a:spcPts val="0"/>
              </a:spcBef>
              <a:spcAft>
                <a:spcPts val="0"/>
              </a:spcAft>
              <a:buSzPts val="1400"/>
              <a:buFont typeface="Roboto Light"/>
              <a:buAutoNum type="arabicPeriod"/>
            </a:pPr>
            <a:r>
              <a:rPr lang="en">
                <a:latin typeface="Roboto Light"/>
                <a:ea typeface="Roboto Light"/>
                <a:cs typeface="Roboto Light"/>
                <a:sym typeface="Roboto Light"/>
              </a:rPr>
              <a:t>2K resolution DPX directory composed of 49,003 files, amounting to 616.99 GB transformed into a 210.14 GB MKV using RAWcooked</a:t>
            </a:r>
            <a:endParaRPr>
              <a:latin typeface="Roboto Light"/>
              <a:ea typeface="Roboto Light"/>
              <a:cs typeface="Roboto Light"/>
              <a:sym typeface="Roboto Light"/>
            </a:endParaRPr>
          </a:p>
          <a:p>
            <a:pPr marL="457200" lvl="0" indent="-317500" algn="l" rtl="0">
              <a:spcBef>
                <a:spcPts val="0"/>
              </a:spcBef>
              <a:spcAft>
                <a:spcPts val="0"/>
              </a:spcAft>
              <a:buSzPts val="1400"/>
              <a:buFont typeface="Roboto Light"/>
              <a:buAutoNum type="arabicPeriod"/>
            </a:pPr>
            <a:r>
              <a:rPr lang="en">
                <a:latin typeface="Roboto Light"/>
                <a:ea typeface="Roboto Light"/>
                <a:cs typeface="Roboto Light"/>
                <a:sym typeface="Roboto Light"/>
              </a:rPr>
              <a:t>2K resolution DPX directory composed of 17,525 files amounting to 145.57 GB transformed into a 50.52 GB zip directory</a:t>
            </a:r>
            <a:endParaRPr>
              <a:latin typeface="Roboto Light"/>
              <a:ea typeface="Roboto Light"/>
              <a:cs typeface="Roboto Light"/>
              <a:sym typeface="Roboto Light"/>
            </a:endParaRPr>
          </a:p>
          <a:p>
            <a:pPr marL="45720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457200" lvl="0" indent="0" algn="l" rtl="0">
              <a:spcBef>
                <a:spcPts val="0"/>
              </a:spcBef>
              <a:spcAft>
                <a:spcPts val="0"/>
              </a:spcAft>
              <a:buNone/>
            </a:pPr>
            <a:endParaRPr/>
          </a:p>
        </p:txBody>
      </p:sp>
      <p:sp>
        <p:nvSpPr>
          <p:cNvPr id="252" name="Google Shape;252;p4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3" name="Google Shape;253;p40"/>
          <p:cNvPicPr preferRelativeResize="0"/>
          <p:nvPr/>
        </p:nvPicPr>
        <p:blipFill>
          <a:blip r:embed="rId3">
            <a:alphaModFix/>
          </a:blip>
          <a:stretch>
            <a:fillRect/>
          </a:stretch>
        </p:blipFill>
        <p:spPr>
          <a:xfrm>
            <a:off x="4116000" y="1017725"/>
            <a:ext cx="4438650" cy="3981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Archivematica</a:t>
            </a:r>
            <a:endParaRPr>
              <a:latin typeface="Roboto Light"/>
              <a:ea typeface="Roboto Light"/>
              <a:cs typeface="Roboto Light"/>
              <a:sym typeface="Roboto Light"/>
            </a:endParaRPr>
          </a:p>
        </p:txBody>
      </p:sp>
      <p:sp>
        <p:nvSpPr>
          <p:cNvPr id="259" name="Google Shape;259;p41"/>
          <p:cNvSpPr txBox="1">
            <a:spLocks noGrp="1"/>
          </p:cNvSpPr>
          <p:nvPr>
            <p:ph type="body" idx="1"/>
          </p:nvPr>
        </p:nvSpPr>
        <p:spPr>
          <a:xfrm>
            <a:off x="311699" y="1235375"/>
            <a:ext cx="4708437" cy="205446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dirty="0">
                <a:latin typeface="Roboto Light"/>
                <a:ea typeface="Roboto Light"/>
                <a:cs typeface="Roboto Light"/>
                <a:sym typeface="Roboto Light"/>
              </a:rPr>
              <a:t>~5 hours to process a valid bag of FFV1/MKV in Archivematica</a:t>
            </a:r>
            <a:endParaRPr sz="1800" dirty="0">
              <a:latin typeface="Roboto Light"/>
              <a:ea typeface="Roboto Light"/>
              <a:cs typeface="Roboto Light"/>
              <a:sym typeface="Roboto Light"/>
            </a:endParaRPr>
          </a:p>
          <a:p>
            <a:pPr marL="457200" lvl="0" indent="-342900" algn="l" rtl="0">
              <a:spcBef>
                <a:spcPts val="0"/>
              </a:spcBef>
              <a:spcAft>
                <a:spcPts val="0"/>
              </a:spcAft>
              <a:buSzPts val="1800"/>
              <a:buAutoNum type="arabicPeriod"/>
            </a:pPr>
            <a:r>
              <a:rPr lang="en" sz="1800" dirty="0">
                <a:latin typeface="Roboto Light"/>
                <a:ea typeface="Roboto Light"/>
                <a:cs typeface="Roboto Light"/>
                <a:sym typeface="Roboto Light"/>
              </a:rPr>
              <a:t>Research into ‘store AIP’ failures</a:t>
            </a:r>
            <a:endParaRPr sz="1800" dirty="0">
              <a:latin typeface="Roboto Light"/>
              <a:ea typeface="Roboto Light"/>
              <a:cs typeface="Roboto Light"/>
              <a:sym typeface="Roboto Light"/>
            </a:endParaRPr>
          </a:p>
          <a:p>
            <a:pPr marL="457200" lvl="0" indent="-342900" algn="l" rtl="0">
              <a:spcBef>
                <a:spcPts val="0"/>
              </a:spcBef>
              <a:spcAft>
                <a:spcPts val="0"/>
              </a:spcAft>
              <a:buSzPts val="1800"/>
              <a:buAutoNum type="arabicPeriod"/>
            </a:pPr>
            <a:r>
              <a:rPr lang="en" sz="1800" dirty="0">
                <a:latin typeface="Roboto Light"/>
                <a:ea typeface="Roboto Light"/>
                <a:cs typeface="Roboto Light"/>
                <a:sym typeface="Roboto Light"/>
              </a:rPr>
              <a:t>Working with Artefactual to create a separate archivematica (v 1.8) pipeline exclusively for processing DPX</a:t>
            </a:r>
            <a:endParaRPr sz="1800" dirty="0">
              <a:latin typeface="Roboto Light"/>
              <a:ea typeface="Roboto Light"/>
              <a:cs typeface="Roboto Light"/>
              <a:sym typeface="Roboto Light"/>
            </a:endParaRPr>
          </a:p>
        </p:txBody>
      </p:sp>
      <p:pic>
        <p:nvPicPr>
          <p:cNvPr id="260" name="Google Shape;260;p41"/>
          <p:cNvPicPr preferRelativeResize="0"/>
          <p:nvPr/>
        </p:nvPicPr>
        <p:blipFill>
          <a:blip r:embed="rId3">
            <a:alphaModFix/>
          </a:blip>
          <a:stretch>
            <a:fillRect/>
          </a:stretch>
        </p:blipFill>
        <p:spPr>
          <a:xfrm>
            <a:off x="1014400" y="3517325"/>
            <a:ext cx="7115175" cy="971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3">
            <a:alphaModFix/>
          </a:blip>
          <a:stretch>
            <a:fillRect/>
          </a:stretch>
        </p:blipFill>
        <p:spPr>
          <a:xfrm>
            <a:off x="0" y="27"/>
            <a:ext cx="9144000" cy="514348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Next steps</a:t>
            </a:r>
            <a:endParaRPr sz="3600">
              <a:latin typeface="Roboto Light"/>
              <a:ea typeface="Roboto Light"/>
              <a:cs typeface="Roboto Light"/>
              <a:sym typeface="Roboto Light"/>
            </a:endParaRPr>
          </a:p>
        </p:txBody>
      </p:sp>
      <p:sp>
        <p:nvSpPr>
          <p:cNvPr id="266" name="Google Shape;266;p42"/>
          <p:cNvSpPr txBox="1">
            <a:spLocks noGrp="1"/>
          </p:cNvSpPr>
          <p:nvPr>
            <p:ph type="body" idx="1"/>
          </p:nvPr>
        </p:nvSpPr>
        <p:spPr>
          <a:xfrm>
            <a:off x="311700" y="1228675"/>
            <a:ext cx="7128000" cy="3393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latin typeface="Roboto Light"/>
                <a:ea typeface="Roboto Light"/>
                <a:cs typeface="Roboto Light"/>
                <a:sym typeface="Roboto Light"/>
              </a:rPr>
              <a:t>More testing including escrow retrieval</a:t>
            </a:r>
            <a:endParaRPr>
              <a:latin typeface="Roboto Light"/>
              <a:ea typeface="Roboto Light"/>
              <a:cs typeface="Roboto Light"/>
              <a:sym typeface="Roboto Light"/>
            </a:endParaRPr>
          </a:p>
          <a:p>
            <a:pPr marL="457200" lvl="0" indent="-342900" algn="l" rtl="0">
              <a:spcBef>
                <a:spcPts val="0"/>
              </a:spcBef>
              <a:spcAft>
                <a:spcPts val="0"/>
              </a:spcAft>
              <a:buSzPts val="1800"/>
              <a:buChar char="●"/>
            </a:pPr>
            <a:r>
              <a:rPr lang="en">
                <a:latin typeface="Roboto Light"/>
                <a:ea typeface="Roboto Light"/>
                <a:cs typeface="Roboto Light"/>
                <a:sym typeface="Roboto Light"/>
              </a:rPr>
              <a:t>Deep analysis of our research results</a:t>
            </a:r>
            <a:endParaRPr>
              <a:latin typeface="Roboto Light"/>
              <a:ea typeface="Roboto Light"/>
              <a:cs typeface="Roboto Light"/>
              <a:sym typeface="Roboto Light"/>
            </a:endParaRPr>
          </a:p>
          <a:p>
            <a:pPr marL="457200" lvl="0" indent="-342900" algn="l" rtl="0">
              <a:spcBef>
                <a:spcPts val="0"/>
              </a:spcBef>
              <a:spcAft>
                <a:spcPts val="0"/>
              </a:spcAft>
              <a:buSzPts val="1800"/>
              <a:buChar char="●"/>
            </a:pPr>
            <a:r>
              <a:rPr lang="en">
                <a:latin typeface="Roboto Light"/>
                <a:ea typeface="Roboto Light"/>
                <a:cs typeface="Roboto Light"/>
                <a:sym typeface="Roboto Light"/>
              </a:rPr>
              <a:t>Develop a methodology for the condition assessment of DPX files </a:t>
            </a:r>
            <a:endParaRPr>
              <a:latin typeface="Roboto Light"/>
              <a:ea typeface="Roboto Light"/>
              <a:cs typeface="Roboto Light"/>
              <a:sym typeface="Roboto Light"/>
            </a:endParaRPr>
          </a:p>
          <a:p>
            <a:pPr marL="457200" lvl="0" indent="-342900" algn="l" rtl="0">
              <a:spcBef>
                <a:spcPts val="0"/>
              </a:spcBef>
              <a:spcAft>
                <a:spcPts val="0"/>
              </a:spcAft>
              <a:buSzPts val="1800"/>
              <a:buFont typeface="Roboto Light"/>
              <a:buChar char="●"/>
            </a:pPr>
            <a:r>
              <a:rPr lang="en">
                <a:latin typeface="Roboto Light"/>
                <a:ea typeface="Roboto Light"/>
                <a:cs typeface="Roboto Light"/>
                <a:sym typeface="Roboto Light"/>
              </a:rPr>
              <a:t>Attending #NTTW3</a:t>
            </a:r>
            <a:endParaRPr>
              <a:latin typeface="Roboto Light"/>
              <a:ea typeface="Roboto Light"/>
              <a:cs typeface="Roboto Light"/>
              <a:sym typeface="Roboto Light"/>
            </a:endParaRPr>
          </a:p>
          <a:p>
            <a:pPr marL="457200" lvl="0" indent="-342900" algn="l" rtl="0">
              <a:spcBef>
                <a:spcPts val="0"/>
              </a:spcBef>
              <a:spcAft>
                <a:spcPts val="0"/>
              </a:spcAft>
              <a:buSzPts val="1800"/>
              <a:buChar char="●"/>
            </a:pPr>
            <a:r>
              <a:rPr lang="en">
                <a:latin typeface="Roboto Light"/>
                <a:ea typeface="Roboto Light"/>
                <a:cs typeface="Roboto Light"/>
                <a:sym typeface="Roboto Light"/>
              </a:rPr>
              <a:t>Starting robust dialogue with colleagues and peers including a convening for a peer forum in November to see and discuss what others in the field are doing</a:t>
            </a:r>
            <a:endParaRPr>
              <a:latin typeface="Roboto Light"/>
              <a:ea typeface="Roboto Light"/>
              <a:cs typeface="Roboto Light"/>
              <a:sym typeface="Roboto Light"/>
            </a:endParaRPr>
          </a:p>
          <a:p>
            <a:pPr marL="45720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5200"/>
              <a:buFont typeface="Roboto Light"/>
              <a:buNone/>
            </a:pPr>
            <a:r>
              <a:rPr lang="en">
                <a:latin typeface="Roboto Light"/>
                <a:ea typeface="Roboto Light"/>
                <a:cs typeface="Roboto Light"/>
                <a:sym typeface="Roboto Light"/>
              </a:rPr>
              <a:t>Questions?</a:t>
            </a:r>
            <a:endParaRPr sz="5200" i="0" u="none" strike="noStrike" cap="none">
              <a:solidFill>
                <a:schemeClr val="dk1"/>
              </a:solidFill>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76" name="Google Shape;76;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77" name="Google Shape;77;p16"/>
          <p:cNvPicPr preferRelativeResize="0"/>
          <p:nvPr/>
        </p:nvPicPr>
        <p:blipFill>
          <a:blip r:embed="rId3">
            <a:alphaModFix/>
          </a:blip>
          <a:stretch>
            <a:fillRect/>
          </a:stretch>
        </p:blipFill>
        <p:spPr>
          <a:xfrm>
            <a:off x="0" y="-1335887"/>
            <a:ext cx="9372600" cy="74184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83" name="Google Shape;83;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4" name="Google Shape;84;p17"/>
          <p:cNvPicPr preferRelativeResize="0"/>
          <p:nvPr/>
        </p:nvPicPr>
        <p:blipFill>
          <a:blip r:embed="rId3">
            <a:alphaModFix/>
          </a:blip>
          <a:stretch>
            <a:fillRect/>
          </a:stretch>
        </p:blipFill>
        <p:spPr>
          <a:xfrm>
            <a:off x="0" y="12"/>
            <a:ext cx="9144000" cy="51435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90" name="Google Shape;90;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91" name="Google Shape;91;p18"/>
          <p:cNvPicPr preferRelativeResize="0"/>
          <p:nvPr/>
        </p:nvPicPr>
        <p:blipFill>
          <a:blip r:embed="rId3">
            <a:alphaModFix/>
          </a:blip>
          <a:stretch>
            <a:fillRect/>
          </a:stretch>
        </p:blipFill>
        <p:spPr>
          <a:xfrm>
            <a:off x="-354218" y="0"/>
            <a:ext cx="9797142"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3">
            <a:alphaModFix/>
          </a:blip>
          <a:srcRect b="14879"/>
          <a:stretch/>
        </p:blipFill>
        <p:spPr>
          <a:xfrm>
            <a:off x="662725" y="1315250"/>
            <a:ext cx="2513000" cy="2139025"/>
          </a:xfrm>
          <a:prstGeom prst="rect">
            <a:avLst/>
          </a:prstGeom>
          <a:noFill/>
          <a:ln>
            <a:noFill/>
          </a:ln>
        </p:spPr>
      </p:pic>
      <p:sp>
        <p:nvSpPr>
          <p:cNvPr id="97" name="Google Shape;97;p19"/>
          <p:cNvSpPr txBox="1"/>
          <p:nvPr/>
        </p:nvSpPr>
        <p:spPr>
          <a:xfrm>
            <a:off x="88950" y="3454275"/>
            <a:ext cx="3968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t>Film by Joe Mortell from the Noun Project</a:t>
            </a:r>
            <a:endParaRPr sz="900"/>
          </a:p>
        </p:txBody>
      </p:sp>
      <p:cxnSp>
        <p:nvCxnSpPr>
          <p:cNvPr id="98" name="Google Shape;98;p19"/>
          <p:cNvCxnSpPr/>
          <p:nvPr/>
        </p:nvCxnSpPr>
        <p:spPr>
          <a:xfrm>
            <a:off x="3584150" y="2373925"/>
            <a:ext cx="1943400" cy="0"/>
          </a:xfrm>
          <a:prstGeom prst="straightConnector1">
            <a:avLst/>
          </a:prstGeom>
          <a:noFill/>
          <a:ln w="76200" cap="flat" cmpd="sng">
            <a:solidFill>
              <a:schemeClr val="dk2"/>
            </a:solidFill>
            <a:prstDash val="solid"/>
            <a:round/>
            <a:headEnd type="none" w="med" len="med"/>
            <a:tailEnd type="triangle" w="med" len="med"/>
          </a:ln>
        </p:spPr>
      </p:cxnSp>
      <p:pic>
        <p:nvPicPr>
          <p:cNvPr id="99" name="Google Shape;99;p19"/>
          <p:cNvPicPr preferRelativeResize="0"/>
          <p:nvPr/>
        </p:nvPicPr>
        <p:blipFill rotWithShape="1">
          <a:blip r:embed="rId3">
            <a:alphaModFix/>
          </a:blip>
          <a:srcRect b="14879"/>
          <a:stretch/>
        </p:blipFill>
        <p:spPr>
          <a:xfrm>
            <a:off x="5883550" y="1315250"/>
            <a:ext cx="2513000" cy="2139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0"/>
          <p:cNvPicPr preferRelativeResize="0"/>
          <p:nvPr/>
        </p:nvPicPr>
        <p:blipFill rotWithShape="1">
          <a:blip r:embed="rId3">
            <a:alphaModFix/>
          </a:blip>
          <a:srcRect b="14879"/>
          <a:stretch/>
        </p:blipFill>
        <p:spPr>
          <a:xfrm>
            <a:off x="0" y="1304412"/>
            <a:ext cx="2513000" cy="2139025"/>
          </a:xfrm>
          <a:prstGeom prst="rect">
            <a:avLst/>
          </a:prstGeom>
          <a:noFill/>
          <a:ln>
            <a:noFill/>
          </a:ln>
        </p:spPr>
      </p:pic>
      <p:cxnSp>
        <p:nvCxnSpPr>
          <p:cNvPr id="105" name="Google Shape;105;p20"/>
          <p:cNvCxnSpPr/>
          <p:nvPr/>
        </p:nvCxnSpPr>
        <p:spPr>
          <a:xfrm>
            <a:off x="2280900" y="2373913"/>
            <a:ext cx="1023900" cy="0"/>
          </a:xfrm>
          <a:prstGeom prst="straightConnector1">
            <a:avLst/>
          </a:prstGeom>
          <a:noFill/>
          <a:ln w="76200" cap="flat" cmpd="sng">
            <a:solidFill>
              <a:schemeClr val="dk2"/>
            </a:solidFill>
            <a:prstDash val="solid"/>
            <a:round/>
            <a:headEnd type="none" w="med" len="med"/>
            <a:tailEnd type="triangle" w="med" len="med"/>
          </a:ln>
        </p:spPr>
      </p:cxnSp>
      <p:pic>
        <p:nvPicPr>
          <p:cNvPr id="106" name="Google Shape;106;p20"/>
          <p:cNvPicPr preferRelativeResize="0"/>
          <p:nvPr/>
        </p:nvPicPr>
        <p:blipFill rotWithShape="1">
          <a:blip r:embed="rId3">
            <a:alphaModFix/>
          </a:blip>
          <a:srcRect b="14879"/>
          <a:stretch/>
        </p:blipFill>
        <p:spPr>
          <a:xfrm>
            <a:off x="6598700" y="1304412"/>
            <a:ext cx="2513000" cy="2139025"/>
          </a:xfrm>
          <a:prstGeom prst="rect">
            <a:avLst/>
          </a:prstGeom>
          <a:noFill/>
          <a:ln>
            <a:noFill/>
          </a:ln>
        </p:spPr>
      </p:pic>
      <p:sp>
        <p:nvSpPr>
          <p:cNvPr id="107" name="Google Shape;107;p20"/>
          <p:cNvSpPr txBox="1"/>
          <p:nvPr/>
        </p:nvSpPr>
        <p:spPr>
          <a:xfrm>
            <a:off x="-35175" y="3511325"/>
            <a:ext cx="42243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t>File Format Glyph by Jazman Zhens from the Noun Project</a:t>
            </a:r>
            <a:endParaRPr sz="800"/>
          </a:p>
        </p:txBody>
      </p:sp>
      <p:pic>
        <p:nvPicPr>
          <p:cNvPr id="108" name="Google Shape;108;p20"/>
          <p:cNvPicPr preferRelativeResize="0"/>
          <p:nvPr/>
        </p:nvPicPr>
        <p:blipFill rotWithShape="1">
          <a:blip r:embed="rId4">
            <a:alphaModFix/>
          </a:blip>
          <a:srcRect b="15275"/>
          <a:stretch/>
        </p:blipFill>
        <p:spPr>
          <a:xfrm>
            <a:off x="2891750" y="1025725"/>
            <a:ext cx="2848801" cy="2413525"/>
          </a:xfrm>
          <a:prstGeom prst="rect">
            <a:avLst/>
          </a:prstGeom>
          <a:noFill/>
          <a:ln>
            <a:noFill/>
          </a:ln>
        </p:spPr>
      </p:pic>
      <p:cxnSp>
        <p:nvCxnSpPr>
          <p:cNvPr id="109" name="Google Shape;109;p20"/>
          <p:cNvCxnSpPr/>
          <p:nvPr/>
        </p:nvCxnSpPr>
        <p:spPr>
          <a:xfrm>
            <a:off x="5574800" y="2373913"/>
            <a:ext cx="1023900" cy="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rotWithShape="1">
          <a:blip r:embed="rId3">
            <a:alphaModFix/>
          </a:blip>
          <a:srcRect b="14879"/>
          <a:stretch/>
        </p:blipFill>
        <p:spPr>
          <a:xfrm>
            <a:off x="0" y="1304412"/>
            <a:ext cx="2513000" cy="2139025"/>
          </a:xfrm>
          <a:prstGeom prst="rect">
            <a:avLst/>
          </a:prstGeom>
          <a:noFill/>
          <a:ln>
            <a:noFill/>
          </a:ln>
        </p:spPr>
      </p:pic>
      <p:cxnSp>
        <p:nvCxnSpPr>
          <p:cNvPr id="115" name="Google Shape;115;p21"/>
          <p:cNvCxnSpPr/>
          <p:nvPr/>
        </p:nvCxnSpPr>
        <p:spPr>
          <a:xfrm>
            <a:off x="2280900" y="2373913"/>
            <a:ext cx="1023900" cy="0"/>
          </a:xfrm>
          <a:prstGeom prst="straightConnector1">
            <a:avLst/>
          </a:prstGeom>
          <a:noFill/>
          <a:ln w="76200" cap="flat" cmpd="sng">
            <a:solidFill>
              <a:schemeClr val="dk2"/>
            </a:solidFill>
            <a:prstDash val="solid"/>
            <a:round/>
            <a:headEnd type="none" w="med" len="med"/>
            <a:tailEnd type="triangle" w="med" len="med"/>
          </a:ln>
        </p:spPr>
      </p:cxnSp>
      <p:pic>
        <p:nvPicPr>
          <p:cNvPr id="116" name="Google Shape;116;p21"/>
          <p:cNvPicPr preferRelativeResize="0"/>
          <p:nvPr/>
        </p:nvPicPr>
        <p:blipFill rotWithShape="1">
          <a:blip r:embed="rId4">
            <a:alphaModFix/>
          </a:blip>
          <a:srcRect b="16909"/>
          <a:stretch/>
        </p:blipFill>
        <p:spPr>
          <a:xfrm>
            <a:off x="2891750" y="1025725"/>
            <a:ext cx="2848801" cy="2366999"/>
          </a:xfrm>
          <a:prstGeom prst="rect">
            <a:avLst/>
          </a:prstGeom>
          <a:noFill/>
          <a:ln>
            <a:noFill/>
          </a:ln>
        </p:spPr>
      </p:pic>
      <p:cxnSp>
        <p:nvCxnSpPr>
          <p:cNvPr id="117" name="Google Shape;117;p21"/>
          <p:cNvCxnSpPr/>
          <p:nvPr/>
        </p:nvCxnSpPr>
        <p:spPr>
          <a:xfrm>
            <a:off x="5574800" y="2373913"/>
            <a:ext cx="1023900" cy="0"/>
          </a:xfrm>
          <a:prstGeom prst="straightConnector1">
            <a:avLst/>
          </a:prstGeom>
          <a:noFill/>
          <a:ln w="76200" cap="flat" cmpd="sng">
            <a:solidFill>
              <a:schemeClr val="dk2"/>
            </a:solidFill>
            <a:prstDash val="solid"/>
            <a:round/>
            <a:headEnd type="none" w="med" len="med"/>
            <a:tailEnd type="triangle" w="med" len="med"/>
          </a:ln>
        </p:spPr>
      </p:cxnSp>
      <p:sp>
        <p:nvSpPr>
          <p:cNvPr id="118" name="Google Shape;118;p21"/>
          <p:cNvSpPr txBox="1"/>
          <p:nvPr/>
        </p:nvSpPr>
        <p:spPr>
          <a:xfrm>
            <a:off x="76200" y="3534575"/>
            <a:ext cx="46314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t>Hard Drive by Ben Davis from the Noun Project</a:t>
            </a:r>
            <a:endParaRPr sz="800"/>
          </a:p>
        </p:txBody>
      </p:sp>
      <p:pic>
        <p:nvPicPr>
          <p:cNvPr id="119" name="Google Shape;119;p21"/>
          <p:cNvPicPr preferRelativeResize="0"/>
          <p:nvPr/>
        </p:nvPicPr>
        <p:blipFill rotWithShape="1">
          <a:blip r:embed="rId5">
            <a:alphaModFix/>
          </a:blip>
          <a:srcRect b="12080"/>
          <a:stretch/>
        </p:blipFill>
        <p:spPr>
          <a:xfrm>
            <a:off x="6598700" y="949525"/>
            <a:ext cx="2848801" cy="2504750"/>
          </a:xfrm>
          <a:prstGeom prst="rect">
            <a:avLst/>
          </a:prstGeom>
          <a:noFill/>
          <a:ln>
            <a:noFill/>
          </a:ln>
        </p:spPr>
      </p:pic>
    </p:spTree>
  </p:cSld>
  <p:clrMapOvr>
    <a:masterClrMapping/>
  </p:clrMapOvr>
</p:sld>
</file>

<file path=ppt/theme/theme1.xml><?xml version="1.0" encoding="utf-8"?>
<a:theme xmlns:a="http://schemas.openxmlformats.org/drawingml/2006/main" name="Simple Light - MoM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2118</Words>
  <Application>Microsoft Macintosh PowerPoint</Application>
  <PresentationFormat>On-screen Show (16:9)</PresentationFormat>
  <Paragraphs>155</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Roboto</vt:lpstr>
      <vt:lpstr>Roboto Light</vt:lpstr>
      <vt:lpstr>Simple Light - MoMA</vt:lpstr>
      <vt:lpstr>      Assessing the Preservation of DPX Image Sequences  within  MoMA’s Digital Preservation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Repository for Museum Collections (DRMC)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challenges of DPX </vt:lpstr>
      <vt:lpstr>The challenges of DPX   </vt:lpstr>
      <vt:lpstr>Research into the DPX format   </vt:lpstr>
      <vt:lpstr>What we are doing and how we are doing it</vt:lpstr>
      <vt:lpstr>Metadata</vt:lpstr>
      <vt:lpstr>Playback, transcoding, and packaging tools   </vt:lpstr>
      <vt:lpstr>Preliminary results</vt:lpstr>
      <vt:lpstr>Archivematica</vt:lpstr>
      <vt:lpstr>Next steps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Assessing the Preservation of DPX Image Sequences  within  MoMA’s Digital Preservation Ecosystem</dc:title>
  <cp:lastModifiedBy>BFI6442 Local User</cp:lastModifiedBy>
  <cp:revision>1</cp:revision>
  <dcterms:modified xsi:type="dcterms:W3CDTF">2018-10-26T07:53:58Z</dcterms:modified>
</cp:coreProperties>
</file>